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44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7920326715311034E-2"/>
          <c:w val="0.96490567426511997"/>
          <c:h val="0.8590656962789889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Лист1!$A$2:$A$5</c:f>
              <c:strCache>
                <c:ptCount val="3"/>
                <c:pt idx="0">
                  <c:v>Так, кожного дня</c:v>
                </c:pt>
                <c:pt idx="1">
                  <c:v>Інколи снідаю, або швидко чимось перекушую</c:v>
                </c:pt>
                <c:pt idx="2">
                  <c:v>Зазвичай не снідаю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10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"/>
          <c:y val="0.73164295666832957"/>
          <c:w val="0.82271097762818368"/>
          <c:h val="0.23494481720921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5.1675420377764618E-2"/>
          <c:w val="0.96362133112856552"/>
          <c:h val="0.7947842411329734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Майже кожного дня</c:v>
                </c:pt>
                <c:pt idx="1">
                  <c:v>Кілька разів на тиждень</c:v>
                </c:pt>
                <c:pt idx="2">
                  <c:v>1 раз на тиждень або рідше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15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Майже кожного дня</c:v>
                </c:pt>
                <c:pt idx="1">
                  <c:v>Кілька разів на тиждень</c:v>
                </c:pt>
                <c:pt idx="2">
                  <c:v>1 раз на тиждень або рідше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Майже кожного дня</c:v>
                </c:pt>
                <c:pt idx="1">
                  <c:v>Кілька разів на тиждень</c:v>
                </c:pt>
                <c:pt idx="2">
                  <c:v>1 раз на тиждень або рідше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58051160"/>
        <c:axId val="458045672"/>
        <c:axId val="0"/>
      </c:bar3DChart>
      <c:catAx>
        <c:axId val="458051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spc="120" normalizeH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8045672"/>
        <c:crosses val="autoZero"/>
        <c:auto val="1"/>
        <c:lblAlgn val="ctr"/>
        <c:lblOffset val="100"/>
        <c:noMultiLvlLbl val="0"/>
      </c:catAx>
      <c:valAx>
        <c:axId val="4580456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8051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078196560692418E-2"/>
          <c:y val="2.3027859205841356E-2"/>
          <c:w val="0.93092180343930753"/>
          <c:h val="0.77261212892305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майже кожного дня</c:v>
                </c:pt>
                <c:pt idx="1">
                  <c:v>кілька разів на тиждень</c:v>
                </c:pt>
                <c:pt idx="2">
                  <c:v>один раз на тиждень або рідше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30</c:v>
                </c:pt>
                <c:pt idx="1">
                  <c:v>52</c:v>
                </c:pt>
                <c:pt idx="2">
                  <c:v>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майже кожного дня</c:v>
                </c:pt>
                <c:pt idx="1">
                  <c:v>кілька разів на тиждень</c:v>
                </c:pt>
                <c:pt idx="2">
                  <c:v>один раз на тиждень або рідше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майже кожного дня</c:v>
                </c:pt>
                <c:pt idx="1">
                  <c:v>кілька разів на тиждень</c:v>
                </c:pt>
                <c:pt idx="2">
                  <c:v>один раз на тиждень або рідше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458888312"/>
        <c:axId val="458888704"/>
        <c:axId val="0"/>
      </c:bar3DChart>
      <c:catAx>
        <c:axId val="458888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spc="120" normalizeH="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8888704"/>
        <c:crosses val="autoZero"/>
        <c:auto val="1"/>
        <c:lblAlgn val="ctr"/>
        <c:lblOffset val="100"/>
        <c:noMultiLvlLbl val="0"/>
      </c:catAx>
      <c:valAx>
        <c:axId val="458888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8888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378668871434476E-2"/>
          <c:y val="0"/>
          <c:w val="0.96362133112856552"/>
          <c:h val="0.728284434534337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pattFill prst="ltDnDiag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так, можу приготувати кілька страв</c:v>
                </c:pt>
                <c:pt idx="1">
                  <c:v>можу приготувати щось дуже просте</c:v>
                </c:pt>
                <c:pt idx="2">
                  <c:v>ні, не вмію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60</c:v>
                </c:pt>
                <c:pt idx="2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pattFill prst="ltDnDiag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solidFill>
                <a:schemeClr val="accent2"/>
              </a:solidFill>
            </a:ln>
            <a:effectLst/>
            <a:sp3d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так, можу приготувати кілька страв</c:v>
                </c:pt>
                <c:pt idx="1">
                  <c:v>можу приготувати щось дуже просте</c:v>
                </c:pt>
                <c:pt idx="2">
                  <c:v>ні, не вмію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pattFill prst="ltDnDiag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solidFill>
                <a:schemeClr val="accent3"/>
              </a:solidFill>
            </a:ln>
            <a:effectLst/>
            <a:sp3d>
              <a:contourClr>
                <a:schemeClr val="accent3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так, можу приготувати кілька страв</c:v>
                </c:pt>
                <c:pt idx="1">
                  <c:v>можу приготувати щось дуже просте</c:v>
                </c:pt>
                <c:pt idx="2">
                  <c:v>ні, не вмію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8885960"/>
        <c:axId val="458895368"/>
        <c:axId val="0"/>
      </c:bar3DChart>
      <c:catAx>
        <c:axId val="458885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8895368"/>
        <c:crosses val="autoZero"/>
        <c:auto val="1"/>
        <c:lblAlgn val="ctr"/>
        <c:lblOffset val="100"/>
        <c:noMultiLvlLbl val="0"/>
      </c:catAx>
      <c:valAx>
        <c:axId val="458895368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58885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66655799071002853"/>
          <c:h val="0.928946296980573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думаю так, я знаю базові правила</c:v>
                </c:pt>
                <c:pt idx="1">
                  <c:v>можу назвати кілька, але треба подумати</c:v>
                </c:pt>
                <c:pt idx="2">
                  <c:v>не впевнений/а, що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так, можу назвати по кілька в кожній категорії</c:v>
                </c:pt>
                <c:pt idx="1">
                  <c:v>можу назвати деякі такі продукти, але не впевнений/а, що це правильно</c:v>
                </c:pt>
                <c:pt idx="2">
                  <c:v>ні, склвдно назвати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так, можу назвати по кілька в кожній категорії</c:v>
                </c:pt>
                <c:pt idx="1">
                  <c:v>можу назвати деякі такі продукти, але не впевнений/а, що це правильно</c:v>
                </c:pt>
                <c:pt idx="2">
                  <c:v>ні, склвдно назвати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7163336"/>
        <c:axId val="447154320"/>
        <c:axId val="0"/>
      </c:bar3DChart>
      <c:catAx>
        <c:axId val="44716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7154320"/>
        <c:crosses val="autoZero"/>
        <c:auto val="1"/>
        <c:lblAlgn val="ctr"/>
        <c:lblOffset val="100"/>
        <c:noMultiLvlLbl val="0"/>
      </c:catAx>
      <c:valAx>
        <c:axId val="44715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7163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078196560692418E-2"/>
          <c:y val="5.5324996941944239E-2"/>
          <c:w val="0.93092180343930753"/>
          <c:h val="0.688806396969460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так, нам розповідають про це</c:v>
                </c:pt>
                <c:pt idx="1">
                  <c:v>можливо нам розповідали про це 1-2 рази,</c:v>
                </c:pt>
                <c:pt idx="2">
                  <c:v>ні, не пам'ятаю такого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</c:v>
                </c:pt>
                <c:pt idx="1">
                  <c:v>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так, нам розповідають про це</c:v>
                </c:pt>
                <c:pt idx="1">
                  <c:v>можливо нам розповідали про це 1-2 рази,</c:v>
                </c:pt>
                <c:pt idx="2">
                  <c:v>ні, не пам'ятаю такого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так, нам розповідають про це</c:v>
                </c:pt>
                <c:pt idx="1">
                  <c:v>можливо нам розповідали про це 1-2 рази,</c:v>
                </c:pt>
                <c:pt idx="2">
                  <c:v>ні, не пам'ятаю такого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7162944"/>
        <c:axId val="447159808"/>
        <c:axId val="0"/>
      </c:bar3DChart>
      <c:catAx>
        <c:axId val="44716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7159808"/>
        <c:crosses val="autoZero"/>
        <c:auto val="1"/>
        <c:lblAlgn val="ctr"/>
        <c:lblOffset val="100"/>
        <c:noMultiLvlLbl val="0"/>
      </c:catAx>
      <c:valAx>
        <c:axId val="44715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4716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так, розповідають та пояснюють</c:v>
                </c:pt>
                <c:pt idx="1">
                  <c:v>розповідають, але не пояснюють чому деякі продукти є шкідливими, або корисними</c:v>
                </c:pt>
                <c:pt idx="2">
                  <c:v>ні, зазвичай не розповідають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так, розповідають та пояснюють</c:v>
                </c:pt>
                <c:pt idx="1">
                  <c:v>розповідають, але не пояснюють чому деякі продукти є шкідливими, або корисними</c:v>
                </c:pt>
                <c:pt idx="2">
                  <c:v>ні, зазвичай не розповідають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3"/>
                <c:pt idx="0">
                  <c:v>так, розповідають та пояснюють</c:v>
                </c:pt>
                <c:pt idx="1">
                  <c:v>розповідають, але не пояснюють чому деякі продукти є шкідливими, або корисними</c:v>
                </c:pt>
                <c:pt idx="2">
                  <c:v>ні, зазвичай не розповідають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6792080"/>
        <c:axId val="406794040"/>
        <c:axId val="0"/>
      </c:bar3DChart>
      <c:catAx>
        <c:axId val="40679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06794040"/>
        <c:crosses val="autoZero"/>
        <c:auto val="1"/>
        <c:lblAlgn val="ctr"/>
        <c:lblOffset val="100"/>
        <c:noMultiLvlLbl val="0"/>
      </c:catAx>
      <c:valAx>
        <c:axId val="406794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0679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D8E5B-0D98-4FE1-9B26-D1041E3A89F9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5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2676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020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22689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997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178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D3C1-679D-44D8-8A9C-D402CE4EF569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57917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152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26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28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2357F-39F6-401C-9FF8-3072724998F3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23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38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84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67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524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2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A624-F501-46A9-B8CA-4949E24E27C8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0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smtClean="0"/>
              <a:t>5/4/2021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23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>
          <a:xfrm>
            <a:off x="1171280" y="1764406"/>
            <a:ext cx="7612111" cy="2917657"/>
          </a:xfrm>
        </p:spPr>
        <p:txBody>
          <a:bodyPr/>
          <a:lstStyle/>
          <a:p>
            <a:r>
              <a:rPr lang="uk-UA" sz="5400" dirty="0" smtClean="0">
                <a:solidFill>
                  <a:srgbClr val="FF0000"/>
                </a:solidFill>
              </a:rPr>
              <a:t>Результати </a:t>
            </a:r>
            <a:r>
              <a:rPr lang="uk-UA" sz="5400" smtClean="0">
                <a:solidFill>
                  <a:srgbClr val="FF0000"/>
                </a:solidFill>
              </a:rPr>
              <a:t>початкового опитування </a:t>
            </a:r>
            <a:r>
              <a:rPr lang="uk-UA" sz="5400" dirty="0" err="1" smtClean="0">
                <a:solidFill>
                  <a:srgbClr val="FF0000"/>
                </a:solidFill>
              </a:rPr>
              <a:t>Челенджу</a:t>
            </a:r>
            <a:r>
              <a:rPr lang="uk-UA" sz="5400" dirty="0" smtClean="0">
                <a:solidFill>
                  <a:srgbClr val="FF000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«Здорове харчування»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223287" y="3185426"/>
            <a:ext cx="5679581" cy="166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Висновок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Більшість дітей снідають вранці, проте значна кількість снідають не регулярно.</a:t>
            </a:r>
          </a:p>
          <a:p>
            <a:r>
              <a:rPr lang="uk-UA" dirty="0" smtClean="0"/>
              <a:t>2. Значний відсоток дітей часто вживають солодощі.</a:t>
            </a:r>
          </a:p>
          <a:p>
            <a:r>
              <a:rPr lang="uk-UA" dirty="0" smtClean="0"/>
              <a:t>3. Більше половини учнів знають </a:t>
            </a:r>
            <a:r>
              <a:rPr lang="uk-UA" dirty="0"/>
              <a:t>о</a:t>
            </a:r>
            <a:r>
              <a:rPr lang="uk-UA" dirty="0" smtClean="0"/>
              <a:t>сновні принципи здорового </a:t>
            </a:r>
            <a:r>
              <a:rPr lang="uk-UA" smtClean="0"/>
              <a:t>харчування.</a:t>
            </a: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17164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b="77840"/>
          <a:stretch/>
        </p:blipFill>
        <p:spPr>
          <a:xfrm>
            <a:off x="0" y="-339874"/>
            <a:ext cx="9144000" cy="15197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1179833"/>
            <a:ext cx="7680960" cy="1371600"/>
          </a:xfrm>
        </p:spPr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</a:rPr>
              <a:t>1. Чи снідаєш ти вранці?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268624"/>
              </p:ext>
            </p:extLst>
          </p:nvPr>
        </p:nvGraphicFramePr>
        <p:xfrm>
          <a:off x="731520" y="1717072"/>
          <a:ext cx="7961401" cy="4941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062" y="3495330"/>
            <a:ext cx="32480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b="77840"/>
          <a:stretch/>
        </p:blipFill>
        <p:spPr>
          <a:xfrm>
            <a:off x="0" y="-339874"/>
            <a:ext cx="9144000" cy="15197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812" y="1118205"/>
            <a:ext cx="7680960" cy="13716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Як часто ти їси овочі?</a:t>
            </a:r>
            <a:endParaRPr lang="uk-UA" dirty="0">
              <a:solidFill>
                <a:srgbClr val="FFFF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165531"/>
              </p:ext>
            </p:extLst>
          </p:nvPr>
        </p:nvGraphicFramePr>
        <p:xfrm>
          <a:off x="827088" y="205263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747" y="5559425"/>
            <a:ext cx="32480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0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/>
          <a:srcRect b="77840"/>
          <a:stretch/>
        </p:blipFill>
        <p:spPr>
          <a:xfrm>
            <a:off x="0" y="-339874"/>
            <a:ext cx="9144000" cy="151970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032" y="1093354"/>
            <a:ext cx="7680960" cy="1371600"/>
          </a:xfrm>
        </p:spPr>
        <p:txBody>
          <a:bodyPr/>
          <a:lstStyle/>
          <a:p>
            <a:r>
              <a:rPr lang="uk-UA" dirty="0" smtClean="0">
                <a:solidFill>
                  <a:srgbClr val="FFFF00"/>
                </a:solidFill>
              </a:rPr>
              <a:t>Як часто ти їси солодке?</a:t>
            </a:r>
            <a:endParaRPr lang="uk-UA" dirty="0">
              <a:solidFill>
                <a:srgbClr val="FFFF00"/>
              </a:solidFill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743936"/>
              </p:ext>
            </p:extLst>
          </p:nvPr>
        </p:nvGraphicFramePr>
        <p:xfrm>
          <a:off x="0" y="1987528"/>
          <a:ext cx="7680325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8540" y="2172203"/>
            <a:ext cx="6599632" cy="202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01"/>
            <a:ext cx="8720273" cy="2557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Чи вмієш ти готувати?</a:t>
            </a:r>
            <a:endParaRPr lang="uk-UA" dirty="0">
              <a:solidFill>
                <a:srgbClr val="002060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081372"/>
              </p:ext>
            </p:extLst>
          </p:nvPr>
        </p:nvGraphicFramePr>
        <p:xfrm>
          <a:off x="827088" y="205263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802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Чи знаєш ти основні принципи здорового харчування?</a:t>
            </a:r>
            <a:endParaRPr lang="uk-UA" dirty="0"/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720382"/>
              </p:ext>
            </p:extLst>
          </p:nvPr>
        </p:nvGraphicFramePr>
        <p:xfrm>
          <a:off x="615927" y="2386773"/>
          <a:ext cx="7680325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04" y="2595061"/>
            <a:ext cx="324802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Чи можеш ти назвати які продукти багаті на білки, жири та вуглеводи?</a:t>
            </a:r>
            <a:endParaRPr lang="uk-UA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4738113"/>
              </p:ext>
            </p:extLst>
          </p:nvPr>
        </p:nvGraphicFramePr>
        <p:xfrm>
          <a:off x="827088" y="205263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90439" y="2631752"/>
            <a:ext cx="5629071" cy="165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1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Чи дають тобі в школі інформацію про здорове харчування?</a:t>
            </a:r>
            <a:endParaRPr lang="uk-UA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109198"/>
              </p:ext>
            </p:extLst>
          </p:nvPr>
        </p:nvGraphicFramePr>
        <p:xfrm>
          <a:off x="827088" y="2052638"/>
          <a:ext cx="6711950" cy="4195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211947" y="1919846"/>
            <a:ext cx="6338447" cy="30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3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4114"/>
            <a:ext cx="8449788" cy="402370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Чи розповідають тобі батьки, які продукти є корисними, а які – шкідливими та чому?</a:t>
            </a:r>
            <a:endParaRPr lang="uk-UA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862158"/>
              </p:ext>
            </p:extLst>
          </p:nvPr>
        </p:nvGraphicFramePr>
        <p:xfrm>
          <a:off x="2559626" y="2179123"/>
          <a:ext cx="8052565" cy="449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31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166</TotalTime>
  <Words>116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Ион</vt:lpstr>
      <vt:lpstr>Результати початкового опитування Челенджу «Здорове харчування»</vt:lpstr>
      <vt:lpstr>1. Чи снідаєш ти вранці?</vt:lpstr>
      <vt:lpstr>Як часто ти їси овочі?</vt:lpstr>
      <vt:lpstr>Як часто ти їси солодке?</vt:lpstr>
      <vt:lpstr>Чи вмієш ти готувати?</vt:lpstr>
      <vt:lpstr>Чи знаєш ти основні принципи здорового харчування?</vt:lpstr>
      <vt:lpstr>Чи можеш ти назвати які продукти багаті на білки, жири та вуглеводи?</vt:lpstr>
      <vt:lpstr>Чи дають тобі в школі інформацію про здорове харчування?</vt:lpstr>
      <vt:lpstr>Чи розповідають тобі батьки, які продукти є корисними, а які – шкідливими та чому?</vt:lpstr>
      <vt:lpstr>Висновок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початкового опитувння Челенджу «Здорове харчування»</dc:title>
  <dc:creator>user</dc:creator>
  <cp:lastModifiedBy>user</cp:lastModifiedBy>
  <cp:revision>19</cp:revision>
  <dcterms:created xsi:type="dcterms:W3CDTF">2021-05-03T20:30:03Z</dcterms:created>
  <dcterms:modified xsi:type="dcterms:W3CDTF">2021-05-04T12:19:01Z</dcterms:modified>
</cp:coreProperties>
</file>