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6" r:id="rId9"/>
    <p:sldId id="267" r:id="rId10"/>
    <p:sldId id="262" r:id="rId1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62" y="2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_____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_____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______Microsoft_Excel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______Microsoft_Excel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______Microsoft_Excel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solidFill>
                <a:latin typeface="Constantia" panose="02030602050306030303" pitchFamily="18" charset="0"/>
                <a:ea typeface="+mn-ea"/>
                <a:cs typeface="+mn-cs"/>
              </a:defRPr>
            </a:pPr>
            <a:r>
              <a:rPr lang="ru-RU" dirty="0" err="1" smtClean="0"/>
              <a:t>Чи</a:t>
            </a:r>
            <a:r>
              <a:rPr lang="ru-RU" dirty="0" smtClean="0"/>
              <a:t> </a:t>
            </a:r>
            <a:r>
              <a:rPr lang="ru-RU" dirty="0" err="1" smtClean="0"/>
              <a:t>робиш</a:t>
            </a:r>
            <a:r>
              <a:rPr lang="ru-RU" dirty="0" smtClean="0"/>
              <a:t> </a:t>
            </a:r>
            <a:r>
              <a:rPr lang="ru-RU" dirty="0" err="1" smtClean="0"/>
              <a:t>ти</a:t>
            </a:r>
            <a:r>
              <a:rPr lang="ru-RU" dirty="0" smtClean="0"/>
              <a:t> </a:t>
            </a:r>
            <a:r>
              <a:rPr lang="ru-RU" dirty="0" err="1" smtClean="0"/>
              <a:t>ранкову</a:t>
            </a:r>
            <a:r>
              <a:rPr lang="ru-RU" dirty="0" smtClean="0"/>
              <a:t> </a:t>
            </a:r>
            <a:r>
              <a:rPr lang="ru-RU" dirty="0" err="1" smtClean="0"/>
              <a:t>руханку</a:t>
            </a:r>
            <a:r>
              <a:rPr lang="ru-RU" dirty="0" smtClean="0"/>
              <a:t>?</a:t>
            </a:r>
            <a:endParaRPr lang="ru-RU" dirty="0"/>
          </a:p>
        </c:rich>
      </c:tx>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solidFill>
              <a:latin typeface="Constantia" panose="02030602050306030303" pitchFamily="18" charset="0"/>
              <a:ea typeface="+mn-ea"/>
              <a:cs typeface="+mn-cs"/>
            </a:defRPr>
          </a:pPr>
          <a:endParaRPr lang="uk-UA"/>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Аркуш1!$B$1</c:f>
              <c:strCache>
                <c:ptCount val="1"/>
                <c:pt idx="0">
                  <c:v>Чи робиш ти ранкову руханку?</c:v>
                </c:pt>
              </c:strCache>
            </c:strRef>
          </c:tx>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4-0B78-49A7-B55B-19E8C12E90AB}"/>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1-0B78-49A7-B55B-19E8C12E90AB}"/>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2-0B78-49A7-B55B-19E8C12E90AB}"/>
              </c:ext>
            </c:extLst>
          </c:dPt>
          <c:dPt>
            <c:idx val="3"/>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0B78-49A7-B55B-19E8C12E90AB}"/>
              </c:ext>
            </c:extLst>
          </c:dPt>
          <c:dPt>
            <c:idx val="4"/>
            <c:bubble3D val="0"/>
            <c:spPr>
              <a:solidFill>
                <a:schemeClr val="accent4">
                  <a:lumMod val="60000"/>
                </a:schemeClr>
              </a:solidFill>
              <a:ln w="25400">
                <a:solidFill>
                  <a:schemeClr val="lt1"/>
                </a:solidFill>
              </a:ln>
              <a:effectLst/>
              <a:sp3d contourW="25400">
                <a:contourClr>
                  <a:schemeClr val="lt1"/>
                </a:contourClr>
              </a:sp3d>
            </c:spPr>
          </c:dPt>
          <c:dLbls>
            <c:dLbl>
              <c:idx val="0"/>
              <c:layout>
                <c:manualLayout>
                  <c:x val="-0.12897908821179963"/>
                  <c:y val="-9.9647280905321531E-2"/>
                </c:manualLayout>
              </c:layout>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1"/>
              <c:showCatName val="0"/>
              <c:showSerName val="0"/>
              <c:showPercent val="0"/>
              <c:showBubbleSize val="0"/>
              <c:extLst>
                <c:ext xmlns:c15="http://schemas.microsoft.com/office/drawing/2012/chart" uri="{CE6537A1-D6FC-4f65-9D91-7224C49458BB}">
                  <c15:layout>
                    <c:manualLayout>
                      <c:w val="3.8242706074784125E-2"/>
                      <c:h val="7.9664461827603367E-2"/>
                    </c:manualLayout>
                  </c15:layout>
                </c:ext>
                <c:ext xmlns:c16="http://schemas.microsoft.com/office/drawing/2014/chart" uri="{C3380CC4-5D6E-409C-BE32-E72D297353CC}">
                  <c16:uniqueId val="{00000004-0B78-49A7-B55B-19E8C12E90AB}"/>
                </c:ext>
              </c:extLst>
            </c:dLbl>
            <c:dLbl>
              <c:idx val="1"/>
              <c:layout>
                <c:manualLayout>
                  <c:x val="0.12554756742363726"/>
                  <c:y val="-0.17025682675076034"/>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B78-49A7-B55B-19E8C12E90AB}"/>
                </c:ext>
              </c:extLst>
            </c:dLbl>
            <c:dLbl>
              <c:idx val="2"/>
              <c:layout>
                <c:manualLayout>
                  <c:x val="4.8596846589828442E-2"/>
                  <c:y val="1.855245444045026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B78-49A7-B55B-19E8C12E90AB}"/>
                </c:ext>
              </c:extLst>
            </c:dLbl>
            <c:dLbl>
              <c:idx val="3"/>
              <c:layout>
                <c:manualLayout>
                  <c:x val="4.5749077560957058E-2"/>
                  <c:y val="9.8466035044852837E-2"/>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solidFill>
                      <a:latin typeface="Constantia" panose="02030602050306030303" pitchFamily="18" charset="0"/>
                      <a:ea typeface="+mn-ea"/>
                      <a:cs typeface="+mn-cs"/>
                    </a:defRPr>
                  </a:pPr>
                  <a:endParaRPr lang="uk-UA"/>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B78-49A7-B55B-19E8C12E90AB}"/>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Аркуш1!$A$2:$A$6</c:f>
              <c:strCache>
                <c:ptCount val="4"/>
                <c:pt idx="0">
                  <c:v>Так, кожного ранку</c:v>
                </c:pt>
                <c:pt idx="1">
                  <c:v>Іноді</c:v>
                </c:pt>
                <c:pt idx="2">
                  <c:v>Рідко</c:v>
                </c:pt>
                <c:pt idx="3">
                  <c:v>Ні</c:v>
                </c:pt>
              </c:strCache>
            </c:strRef>
          </c:cat>
          <c:val>
            <c:numRef>
              <c:f>Аркуш1!$B$2:$B$6</c:f>
              <c:numCache>
                <c:formatCode>General</c:formatCode>
                <c:ptCount val="5"/>
                <c:pt idx="0">
                  <c:v>43</c:v>
                </c:pt>
                <c:pt idx="1">
                  <c:v>20</c:v>
                </c:pt>
                <c:pt idx="2">
                  <c:v>5</c:v>
                </c:pt>
                <c:pt idx="3">
                  <c:v>10</c:v>
                </c:pt>
              </c:numCache>
            </c:numRef>
          </c:val>
          <c:extLst>
            <c:ext xmlns:c16="http://schemas.microsoft.com/office/drawing/2014/chart" uri="{C3380CC4-5D6E-409C-BE32-E72D297353CC}">
              <c16:uniqueId val="{00000000-0B78-49A7-B55B-19E8C12E90AB}"/>
            </c:ext>
          </c:extLst>
        </c:ser>
        <c:dLbls>
          <c:showLegendKey val="0"/>
          <c:showVal val="0"/>
          <c:showCatName val="0"/>
          <c:showSerName val="0"/>
          <c:showPercent val="0"/>
          <c:showBubbleSize val="0"/>
          <c:showLeaderLines val="1"/>
        </c:dLbls>
      </c:pie3DChart>
      <c:spPr>
        <a:noFill/>
        <a:ln>
          <a:noFill/>
        </a:ln>
        <a:effectLst/>
      </c:spPr>
    </c:plotArea>
    <c:legend>
      <c:legendPos val="b"/>
      <c:legendEntry>
        <c:idx val="4"/>
        <c:delete val="1"/>
      </c:legendEntry>
      <c:layout>
        <c:manualLayout>
          <c:xMode val="edge"/>
          <c:yMode val="edge"/>
          <c:x val="7.0558028072577883E-3"/>
          <c:y val="0.18726331992596304"/>
          <c:w val="0.22260327513408645"/>
          <c:h val="0.68139776776706384"/>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081682639356928"/>
          <c:y val="9.9927068326254462E-2"/>
          <c:w val="0.62920125589729248"/>
          <c:h val="0.67514665186359113"/>
        </c:manualLayout>
      </c:layout>
      <c:pie3DChart>
        <c:varyColors val="1"/>
        <c:ser>
          <c:idx val="0"/>
          <c:order val="0"/>
          <c:tx>
            <c:strRef>
              <c:f>Аркуш1!$B$1</c:f>
              <c:strCache>
                <c:ptCount val="1"/>
                <c:pt idx="0">
                  <c:v>Стовпець1</c:v>
                </c:pt>
              </c:strCache>
            </c:strRef>
          </c:tx>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B120-44F2-A20F-8B2C8D355CC8}"/>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B120-44F2-A20F-8B2C8D355CC8}"/>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5-B120-44F2-A20F-8B2C8D355CC8}"/>
              </c:ext>
            </c:extLst>
          </c:dPt>
          <c:dPt>
            <c:idx val="3"/>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7-B120-44F2-A20F-8B2C8D355CC8}"/>
              </c:ext>
            </c:extLst>
          </c:dPt>
          <c:dLbls>
            <c:dLbl>
              <c:idx val="0"/>
              <c:layout>
                <c:manualLayout>
                  <c:x val="-0.13456645652852892"/>
                  <c:y val="-0.3040183265698870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120-44F2-A20F-8B2C8D355CC8}"/>
                </c:ext>
              </c:extLst>
            </c:dLbl>
            <c:dLbl>
              <c:idx val="1"/>
              <c:layout>
                <c:manualLayout>
                  <c:x val="5.1544494764354874E-2"/>
                  <c:y val="8.181740102181982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120-44F2-A20F-8B2C8D355CC8}"/>
                </c:ext>
              </c:extLst>
            </c:dLbl>
            <c:dLbl>
              <c:idx val="2"/>
              <c:layout>
                <c:manualLayout>
                  <c:x val="8.2878536320746959E-3"/>
                  <c:y val="0.10870774099599531"/>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120-44F2-A20F-8B2C8D355CC8}"/>
                </c:ext>
              </c:extLst>
            </c:dLbl>
            <c:dLbl>
              <c:idx val="3"/>
              <c:delete val="1"/>
              <c:extLst>
                <c:ext xmlns:c15="http://schemas.microsoft.com/office/drawing/2012/chart" uri="{CE6537A1-D6FC-4f65-9D91-7224C49458BB}">
                  <c15:layout/>
                </c:ext>
                <c:ext xmlns:c16="http://schemas.microsoft.com/office/drawing/2014/chart" uri="{C3380CC4-5D6E-409C-BE32-E72D297353CC}">
                  <c16:uniqueId val="{00000007-B120-44F2-A20F-8B2C8D355CC8}"/>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Аркуш1!$A$2:$A$5</c:f>
              <c:strCache>
                <c:ptCount val="4"/>
                <c:pt idx="0">
                  <c:v>Декілька разів на тиждень</c:v>
                </c:pt>
                <c:pt idx="1">
                  <c:v>Раз на тиждень</c:v>
                </c:pt>
                <c:pt idx="2">
                  <c:v>Тільки на шкільних уроках фізкультури</c:v>
                </c:pt>
                <c:pt idx="3">
                  <c:v>Майже ніколи</c:v>
                </c:pt>
              </c:strCache>
            </c:strRef>
          </c:cat>
          <c:val>
            <c:numRef>
              <c:f>Аркуш1!$B$2:$B$5</c:f>
              <c:numCache>
                <c:formatCode>General</c:formatCode>
                <c:ptCount val="4"/>
                <c:pt idx="0">
                  <c:v>49</c:v>
                </c:pt>
                <c:pt idx="1">
                  <c:v>12</c:v>
                </c:pt>
                <c:pt idx="2">
                  <c:v>1</c:v>
                </c:pt>
                <c:pt idx="3">
                  <c:v>0</c:v>
                </c:pt>
              </c:numCache>
            </c:numRef>
          </c:val>
          <c:extLst>
            <c:ext xmlns:c16="http://schemas.microsoft.com/office/drawing/2014/chart" uri="{C3380CC4-5D6E-409C-BE32-E72D297353CC}">
              <c16:uniqueId val="{00000008-B120-44F2-A20F-8B2C8D355CC8}"/>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
          <c:y val="2.2080634384251417E-2"/>
          <c:w val="0.31654899478901255"/>
          <c:h val="0.89164357325411614"/>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081682639356928"/>
          <c:y val="9.9927068326254462E-2"/>
          <c:w val="0.62920125589729248"/>
          <c:h val="0.67514665186359113"/>
        </c:manualLayout>
      </c:layout>
      <c:pie3DChart>
        <c:varyColors val="1"/>
        <c:ser>
          <c:idx val="0"/>
          <c:order val="0"/>
          <c:tx>
            <c:strRef>
              <c:f>Аркуш1!$B$1</c:f>
              <c:strCache>
                <c:ptCount val="1"/>
                <c:pt idx="0">
                  <c:v>Стовпець1</c:v>
                </c:pt>
              </c:strCache>
            </c:strRef>
          </c:tx>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2F9F-4017-83C8-6FD8E219BCF6}"/>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2F9F-4017-83C8-6FD8E219BCF6}"/>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5-2F9F-4017-83C8-6FD8E219BCF6}"/>
              </c:ext>
            </c:extLst>
          </c:dPt>
          <c:dLbls>
            <c:dLbl>
              <c:idx val="0"/>
              <c:layout>
                <c:manualLayout>
                  <c:x val="-0.1371760598688212"/>
                  <c:y val="-0.18384847292332759"/>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F9F-4017-83C8-6FD8E219BCF6}"/>
                </c:ext>
              </c:extLst>
            </c:dLbl>
            <c:dLbl>
              <c:idx val="1"/>
              <c:layout>
                <c:manualLayout>
                  <c:x val="0.11547977660151552"/>
                  <c:y val="3.440865902283202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F9F-4017-83C8-6FD8E219BCF6}"/>
                </c:ext>
              </c:extLst>
            </c:dLbl>
            <c:dLbl>
              <c:idx val="2"/>
              <c:layout>
                <c:manualLayout>
                  <c:x val="1.742146532309766E-2"/>
                  <c:y val="0.1117890192946250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F9F-4017-83C8-6FD8E219BCF6}"/>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Аркуш1!$A$2:$A$4</c:f>
              <c:strCache>
                <c:ptCount val="3"/>
                <c:pt idx="0">
                  <c:v>Так, я багато рухаюсь і займаюсь спортом</c:v>
                </c:pt>
                <c:pt idx="1">
                  <c:v>Я багато рухаюсь, але спортом займаюсь не регулярно</c:v>
                </c:pt>
                <c:pt idx="2">
                  <c:v>Ні, більшу частину дня я проводжу сидячі</c:v>
                </c:pt>
              </c:strCache>
            </c:strRef>
          </c:cat>
          <c:val>
            <c:numRef>
              <c:f>Аркуш1!$B$2:$B$4</c:f>
              <c:numCache>
                <c:formatCode>General</c:formatCode>
                <c:ptCount val="3"/>
                <c:pt idx="0">
                  <c:v>61</c:v>
                </c:pt>
                <c:pt idx="1">
                  <c:v>24</c:v>
                </c:pt>
              </c:numCache>
            </c:numRef>
          </c:val>
          <c:extLst>
            <c:ext xmlns:c16="http://schemas.microsoft.com/office/drawing/2014/chart" uri="{C3380CC4-5D6E-409C-BE32-E72D297353CC}">
              <c16:uniqueId val="{00000008-2F9F-4017-83C8-6FD8E219BCF6}"/>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
          <c:y val="2.2080634384251417E-2"/>
          <c:w val="0.31654899478901255"/>
          <c:h val="0.89164357325411614"/>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081682639356928"/>
          <c:y val="9.9927068326254462E-2"/>
          <c:w val="0.62920125589729248"/>
          <c:h val="0.67514665186359113"/>
        </c:manualLayout>
      </c:layout>
      <c:pie3DChart>
        <c:varyColors val="1"/>
        <c:ser>
          <c:idx val="0"/>
          <c:order val="0"/>
          <c:tx>
            <c:strRef>
              <c:f>Аркуш1!$B$1</c:f>
              <c:strCache>
                <c:ptCount val="1"/>
                <c:pt idx="0">
                  <c:v>Стовпець1</c:v>
                </c:pt>
              </c:strCache>
            </c:strRef>
          </c:tx>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85DE-459C-98B2-F542EE391466}"/>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85DE-459C-98B2-F542EE391466}"/>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5-85DE-459C-98B2-F542EE391466}"/>
              </c:ext>
            </c:extLst>
          </c:dPt>
          <c:dPt>
            <c:idx val="3"/>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7-85DE-459C-98B2-F542EE391466}"/>
              </c:ext>
            </c:extLst>
          </c:dPt>
          <c:dLbls>
            <c:dLbl>
              <c:idx val="0"/>
              <c:layout>
                <c:manualLayout>
                  <c:x val="-6.4107166340637581E-2"/>
                  <c:y val="-0.36256261424385189"/>
                </c:manualLayout>
              </c:layout>
              <c:tx>
                <c:rich>
                  <a:bodyPr/>
                  <a:lstStyle/>
                  <a:p>
                    <a:r>
                      <a:rPr lang="en-US" dirty="0" smtClean="0"/>
                      <a:t>65</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5DE-459C-98B2-F542EE391466}"/>
                </c:ext>
              </c:extLst>
            </c:dLbl>
            <c:dLbl>
              <c:idx val="1"/>
              <c:layout>
                <c:manualLayout>
                  <c:x val="2.1534056350993706E-2"/>
                  <c:y val="9.674898451257329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5DE-459C-98B2-F542EE391466}"/>
                </c:ext>
              </c:extLst>
            </c:dLbl>
            <c:dLbl>
              <c:idx val="2"/>
              <c:delete val="1"/>
              <c:extLst>
                <c:ext xmlns:c15="http://schemas.microsoft.com/office/drawing/2012/chart" uri="{CE6537A1-D6FC-4f65-9D91-7224C49458BB}">
                  <c15:layout/>
                </c:ext>
                <c:ext xmlns:c16="http://schemas.microsoft.com/office/drawing/2014/chart" uri="{C3380CC4-5D6E-409C-BE32-E72D297353CC}">
                  <c16:uniqueId val="{00000005-85DE-459C-98B2-F542EE391466}"/>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Аркуш1!$A$2:$A$5</c:f>
              <c:strCache>
                <c:ptCount val="4"/>
                <c:pt idx="0">
                  <c:v>Загалом так</c:v>
                </c:pt>
                <c:pt idx="1">
                  <c:v>Так, але хотілося б більшого різноманіття активностей</c:v>
                </c:pt>
                <c:pt idx="2">
                  <c:v>Не дуже, мені б хотілося займатися іншими вправами і активностями</c:v>
                </c:pt>
                <c:pt idx="3">
                  <c:v>Ні, мені не подобаються ці уроки</c:v>
                </c:pt>
              </c:strCache>
            </c:strRef>
          </c:cat>
          <c:val>
            <c:numRef>
              <c:f>Аркуш1!$B$2:$B$5</c:f>
              <c:numCache>
                <c:formatCode>General</c:formatCode>
                <c:ptCount val="4"/>
                <c:pt idx="0">
                  <c:v>68</c:v>
                </c:pt>
                <c:pt idx="1">
                  <c:v>3</c:v>
                </c:pt>
                <c:pt idx="2">
                  <c:v>0</c:v>
                </c:pt>
                <c:pt idx="3">
                  <c:v>0</c:v>
                </c:pt>
              </c:numCache>
            </c:numRef>
          </c:val>
          <c:extLst>
            <c:ext xmlns:c16="http://schemas.microsoft.com/office/drawing/2014/chart" uri="{C3380CC4-5D6E-409C-BE32-E72D297353CC}">
              <c16:uniqueId val="{00000008-85DE-459C-98B2-F542EE391466}"/>
            </c:ext>
          </c:extLst>
        </c:ser>
        <c:dLbls>
          <c:showLegendKey val="0"/>
          <c:showVal val="0"/>
          <c:showCatName val="0"/>
          <c:showSerName val="0"/>
          <c:showPercent val="0"/>
          <c:showBubbleSize val="0"/>
          <c:showLeaderLines val="0"/>
        </c:dLbls>
      </c:pie3DChart>
      <c:spPr>
        <a:noFill/>
        <a:ln>
          <a:noFill/>
        </a:ln>
        <a:effectLst/>
      </c:spPr>
    </c:plotArea>
    <c:legend>
      <c:legendPos val="b"/>
      <c:layout>
        <c:manualLayout>
          <c:xMode val="edge"/>
          <c:yMode val="edge"/>
          <c:x val="0"/>
          <c:y val="5.1168629384331461E-4"/>
          <c:w val="0.36613145825456578"/>
          <c:h val="0.93786274773356215"/>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081682639356928"/>
          <c:y val="9.9927068326254462E-2"/>
          <c:w val="0.62920125589729248"/>
          <c:h val="0.67514665186359113"/>
        </c:manualLayout>
      </c:layout>
      <c:pie3DChart>
        <c:varyColors val="1"/>
        <c:ser>
          <c:idx val="0"/>
          <c:order val="0"/>
          <c:tx>
            <c:strRef>
              <c:f>Аркуш1!$B$1</c:f>
              <c:strCache>
                <c:ptCount val="1"/>
                <c:pt idx="0">
                  <c:v>Стовпець1</c:v>
                </c:pt>
              </c:strCache>
            </c:strRef>
          </c:tx>
          <c:explosion val="3"/>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8B52-4071-B8F5-A45DDEEE113D}"/>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8B52-4071-B8F5-A45DDEEE113D}"/>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5-8B52-4071-B8F5-A45DDEEE113D}"/>
              </c:ext>
            </c:extLst>
          </c:dPt>
          <c:dPt>
            <c:idx val="3"/>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7-8B52-4071-B8F5-A45DDEEE113D}"/>
              </c:ext>
            </c:extLst>
          </c:dPt>
          <c:dLbls>
            <c:dLbl>
              <c:idx val="0"/>
              <c:layout>
                <c:manualLayout>
                  <c:x val="-0.10586081978531389"/>
                  <c:y val="-0.35023750104933299"/>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B52-4071-B8F5-A45DDEEE113D}"/>
                </c:ext>
              </c:extLst>
            </c:dLbl>
            <c:dLbl>
              <c:idx val="1"/>
              <c:delete val="1"/>
              <c:extLst>
                <c:ext xmlns:c15="http://schemas.microsoft.com/office/drawing/2012/chart" uri="{CE6537A1-D6FC-4f65-9D91-7224C49458BB}">
                  <c15:layout/>
                </c:ext>
                <c:ext xmlns:c16="http://schemas.microsoft.com/office/drawing/2014/chart" uri="{C3380CC4-5D6E-409C-BE32-E72D297353CC}">
                  <c16:uniqueId val="{00000003-8B52-4071-B8F5-A45DDEEE113D}"/>
                </c:ext>
              </c:extLst>
            </c:dLbl>
            <c:dLbl>
              <c:idx val="2"/>
              <c:layout>
                <c:manualLayout>
                  <c:x val="5.6782502917824204E-3"/>
                  <c:y val="9.750595996861463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B52-4071-B8F5-A45DDEEE113D}"/>
                </c:ext>
              </c:extLst>
            </c:dLbl>
            <c:dLbl>
              <c:idx val="3"/>
              <c:layout>
                <c:manualLayout>
                  <c:x val="7.9413106373185608E-3"/>
                  <c:y val="0.1041493900767311"/>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solidFill>
                      <a:latin typeface="Constantia" panose="02030602050306030303" pitchFamily="18" charset="0"/>
                      <a:ea typeface="+mn-ea"/>
                      <a:cs typeface="+mn-cs"/>
                    </a:defRPr>
                  </a:pPr>
                  <a:endParaRPr lang="uk-UA"/>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B52-4071-B8F5-A45DDEEE113D}"/>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Аркуш1!$A$2:$A$5</c:f>
              <c:strCache>
                <c:ptCount val="4"/>
                <c:pt idx="0">
                  <c:v>Так</c:v>
                </c:pt>
                <c:pt idx="1">
                  <c:v>Не дуже, це досить нудно</c:v>
                </c:pt>
                <c:pt idx="2">
                  <c:v>Здебільшого мені лінь це робити</c:v>
                </c:pt>
                <c:pt idx="3">
                  <c:v>Ні, взагалі не подобається</c:v>
                </c:pt>
              </c:strCache>
            </c:strRef>
          </c:cat>
          <c:val>
            <c:numRef>
              <c:f>Аркуш1!$B$2:$B$5</c:f>
              <c:numCache>
                <c:formatCode>General</c:formatCode>
                <c:ptCount val="4"/>
                <c:pt idx="0">
                  <c:v>77</c:v>
                </c:pt>
                <c:pt idx="1">
                  <c:v>0</c:v>
                </c:pt>
                <c:pt idx="2">
                  <c:v>1</c:v>
                </c:pt>
              </c:numCache>
            </c:numRef>
          </c:val>
          <c:extLst>
            <c:ext xmlns:c16="http://schemas.microsoft.com/office/drawing/2014/chart" uri="{C3380CC4-5D6E-409C-BE32-E72D297353CC}">
              <c16:uniqueId val="{00000008-8B52-4071-B8F5-A45DDEEE113D}"/>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
          <c:y val="2.2080634384251417E-2"/>
          <c:w val="0.31654899478901255"/>
          <c:h val="0.89164357325411614"/>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081682639356928"/>
          <c:y val="9.9927068326254462E-2"/>
          <c:w val="0.62920125589729248"/>
          <c:h val="0.67514665186359113"/>
        </c:manualLayout>
      </c:layout>
      <c:pie3DChart>
        <c:varyColors val="1"/>
        <c:ser>
          <c:idx val="0"/>
          <c:order val="0"/>
          <c:tx>
            <c:strRef>
              <c:f>Аркуш1!$B$1</c:f>
              <c:strCache>
                <c:ptCount val="1"/>
                <c:pt idx="0">
                  <c:v>Стовпець1</c:v>
                </c:pt>
              </c:strCache>
            </c:strRef>
          </c:tx>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1C37-4F40-82C0-2E6D38E90ECC}"/>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1C37-4F40-82C0-2E6D38E90ECC}"/>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5-1C37-4F40-82C0-2E6D38E90ECC}"/>
              </c:ext>
            </c:extLst>
          </c:dPt>
          <c:dLbls>
            <c:dLbl>
              <c:idx val="0"/>
              <c:layout>
                <c:manualLayout>
                  <c:x val="-4.3230339618299377E-2"/>
                  <c:y val="-0.35023750104933304"/>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C37-4F40-82C0-2E6D38E90ECC}"/>
                </c:ext>
              </c:extLst>
            </c:dLbl>
            <c:dLbl>
              <c:idx val="1"/>
              <c:layout>
                <c:manualLayout>
                  <c:x val="2.6753263031578257E-2"/>
                  <c:y val="0.123765729683094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C37-4F40-82C0-2E6D38E90ECC}"/>
                </c:ext>
              </c:extLst>
            </c:dLbl>
            <c:dLbl>
              <c:idx val="2"/>
              <c:layout>
                <c:manualLayout>
                  <c:x val="1.742146532309766E-2"/>
                  <c:y val="0.111789019294625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C37-4F40-82C0-2E6D38E90ECC}"/>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Аркуш1!$A$2:$A$4</c:f>
              <c:strCache>
                <c:ptCount val="3"/>
                <c:pt idx="0">
                  <c:v>Так</c:v>
                </c:pt>
                <c:pt idx="1">
                  <c:v>Не дуже</c:v>
                </c:pt>
                <c:pt idx="2">
                  <c:v>Ні</c:v>
                </c:pt>
              </c:strCache>
            </c:strRef>
          </c:cat>
          <c:val>
            <c:numRef>
              <c:f>Аркуш1!$B$2:$B$4</c:f>
              <c:numCache>
                <c:formatCode>General</c:formatCode>
                <c:ptCount val="3"/>
                <c:pt idx="0">
                  <c:v>74</c:v>
                </c:pt>
                <c:pt idx="1">
                  <c:v>4</c:v>
                </c:pt>
              </c:numCache>
            </c:numRef>
          </c:val>
          <c:extLst>
            <c:ext xmlns:c16="http://schemas.microsoft.com/office/drawing/2014/chart" uri="{C3380CC4-5D6E-409C-BE32-E72D297353CC}">
              <c16:uniqueId val="{00000006-1C37-4F40-82C0-2E6D38E90ECC}"/>
            </c:ext>
          </c:extLst>
        </c:ser>
        <c:dLbls>
          <c:showLegendKey val="0"/>
          <c:showVal val="0"/>
          <c:showCatName val="0"/>
          <c:showSerName val="0"/>
          <c:showPercent val="0"/>
          <c:showBubbleSize val="0"/>
          <c:showLeaderLines val="0"/>
        </c:dLbls>
      </c:pie3DChart>
      <c:spPr>
        <a:noFill/>
        <a:ln>
          <a:noFill/>
        </a:ln>
        <a:effectLst/>
      </c:spPr>
    </c:plotArea>
    <c:legend>
      <c:legendPos val="b"/>
      <c:layout>
        <c:manualLayout>
          <c:xMode val="edge"/>
          <c:yMode val="edge"/>
          <c:x val="0"/>
          <c:y val="2.2080634384251417E-2"/>
          <c:w val="0.31654899478901255"/>
          <c:h val="0.89164357325411614"/>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081682639356928"/>
          <c:y val="9.9927068326254462E-2"/>
          <c:w val="0.62920125589729248"/>
          <c:h val="0.67514665186359113"/>
        </c:manualLayout>
      </c:layout>
      <c:pie3DChart>
        <c:varyColors val="1"/>
        <c:ser>
          <c:idx val="0"/>
          <c:order val="0"/>
          <c:tx>
            <c:strRef>
              <c:f>Аркуш1!$B$1</c:f>
              <c:strCache>
                <c:ptCount val="1"/>
                <c:pt idx="0">
                  <c:v>Стовпець1</c:v>
                </c:pt>
              </c:strCache>
            </c:strRef>
          </c:tx>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E9A6-4956-B863-79E1993C8548}"/>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E9A6-4956-B863-79E1993C8548}"/>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5-E9A6-4956-B863-79E1993C8548}"/>
              </c:ext>
            </c:extLst>
          </c:dPt>
          <c:dLbls>
            <c:dLbl>
              <c:idx val="0"/>
              <c:layout>
                <c:manualLayout>
                  <c:x val="-2.2353512895961169E-2"/>
                  <c:y val="-0.39029411893151944"/>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9A6-4956-B863-79E1993C8548}"/>
                </c:ext>
              </c:extLst>
            </c:dLbl>
            <c:dLbl>
              <c:idx val="1"/>
              <c:layout>
                <c:manualLayout>
                  <c:x val="1.1095642989824602E-2"/>
                  <c:y val="0.11144061648857526"/>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9A6-4956-B863-79E1993C8548}"/>
                </c:ext>
              </c:extLst>
            </c:dLbl>
            <c:dLbl>
              <c:idx val="2"/>
              <c:layout>
                <c:manualLayout>
                  <c:x val="1.742146532309766E-2"/>
                  <c:y val="0.111789019294625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9A6-4956-B863-79E1993C8548}"/>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Аркуш1!$A$2:$A$4</c:f>
              <c:strCache>
                <c:ptCount val="3"/>
                <c:pt idx="0">
                  <c:v>Так</c:v>
                </c:pt>
                <c:pt idx="1">
                  <c:v>Не дуже</c:v>
                </c:pt>
                <c:pt idx="2">
                  <c:v>Ні</c:v>
                </c:pt>
              </c:strCache>
            </c:strRef>
          </c:cat>
          <c:val>
            <c:numRef>
              <c:f>Аркуш1!$B$2:$B$4</c:f>
              <c:numCache>
                <c:formatCode>General</c:formatCode>
                <c:ptCount val="3"/>
                <c:pt idx="0">
                  <c:v>76</c:v>
                </c:pt>
                <c:pt idx="1">
                  <c:v>2</c:v>
                </c:pt>
              </c:numCache>
            </c:numRef>
          </c:val>
          <c:extLst>
            <c:ext xmlns:c16="http://schemas.microsoft.com/office/drawing/2014/chart" uri="{C3380CC4-5D6E-409C-BE32-E72D297353CC}">
              <c16:uniqueId val="{00000006-E9A6-4956-B863-79E1993C8548}"/>
            </c:ext>
          </c:extLst>
        </c:ser>
        <c:dLbls>
          <c:showLegendKey val="0"/>
          <c:showVal val="0"/>
          <c:showCatName val="0"/>
          <c:showSerName val="0"/>
          <c:showPercent val="0"/>
          <c:showBubbleSize val="0"/>
          <c:showLeaderLines val="0"/>
        </c:dLbls>
      </c:pie3DChart>
      <c:spPr>
        <a:noFill/>
        <a:ln>
          <a:noFill/>
        </a:ln>
        <a:effectLst/>
      </c:spPr>
    </c:plotArea>
    <c:legend>
      <c:legendPos val="b"/>
      <c:layout>
        <c:manualLayout>
          <c:xMode val="edge"/>
          <c:yMode val="edge"/>
          <c:x val="0"/>
          <c:y val="2.2080634384251417E-2"/>
          <c:w val="0.31654899478901255"/>
          <c:h val="0.89164357325411614"/>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081682639356928"/>
          <c:y val="9.9927068326254462E-2"/>
          <c:w val="0.62920125589729248"/>
          <c:h val="0.67514665186359113"/>
        </c:manualLayout>
      </c:layout>
      <c:pie3DChart>
        <c:varyColors val="1"/>
        <c:ser>
          <c:idx val="0"/>
          <c:order val="0"/>
          <c:tx>
            <c:strRef>
              <c:f>Аркуш1!$B$1</c:f>
              <c:strCache>
                <c:ptCount val="1"/>
                <c:pt idx="0">
                  <c:v>Стовпець1</c:v>
                </c:pt>
              </c:strCache>
            </c:strRef>
          </c:tx>
          <c:dPt>
            <c:idx val="0"/>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1-79E0-4E42-8D95-AC9C115AEBC9}"/>
              </c:ext>
            </c:extLst>
          </c:dPt>
          <c:dPt>
            <c:idx val="1"/>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79E0-4E42-8D95-AC9C115AEBC9}"/>
              </c:ext>
            </c:extLst>
          </c:dPt>
          <c:dPt>
            <c:idx val="2"/>
            <c:bubble3D val="0"/>
            <c:spPr>
              <a:solidFill>
                <a:srgbClr val="002060"/>
              </a:solidFill>
              <a:ln w="25400">
                <a:solidFill>
                  <a:schemeClr val="lt1"/>
                </a:solidFill>
              </a:ln>
              <a:effectLst/>
              <a:sp3d contourW="25400">
                <a:contourClr>
                  <a:schemeClr val="lt1"/>
                </a:contourClr>
              </a:sp3d>
            </c:spPr>
            <c:extLst>
              <c:ext xmlns:c16="http://schemas.microsoft.com/office/drawing/2014/chart" uri="{C3380CC4-5D6E-409C-BE32-E72D297353CC}">
                <c16:uniqueId val="{00000005-79E0-4E42-8D95-AC9C115AEBC9}"/>
              </c:ext>
            </c:extLst>
          </c:dPt>
          <c:dLbls>
            <c:dLbl>
              <c:idx val="0"/>
              <c:layout>
                <c:manualLayout>
                  <c:x val="-2.2353512895961169E-2"/>
                  <c:y val="-0.39029411893151944"/>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9E0-4E42-8D95-AC9C115AEBC9}"/>
                </c:ext>
              </c:extLst>
            </c:dLbl>
            <c:dLbl>
              <c:idx val="1"/>
              <c:layout>
                <c:manualLayout>
                  <c:x val="2.6753263031578257E-2"/>
                  <c:y val="0.11452189478720498"/>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79E0-4E42-8D95-AC9C115AEBC9}"/>
                </c:ext>
              </c:extLst>
            </c:dLbl>
            <c:dLbl>
              <c:idx val="2"/>
              <c:layout>
                <c:manualLayout>
                  <c:x val="1.742146532309766E-2"/>
                  <c:y val="0.111789019294625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9E0-4E42-8D95-AC9C115AEBC9}"/>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Constantia" panose="02030602050306030303" pitchFamily="18" charset="0"/>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extLst>
          </c:dLbls>
          <c:cat>
            <c:strRef>
              <c:f>Аркуш1!$A$2:$A$4</c:f>
              <c:strCache>
                <c:ptCount val="3"/>
                <c:pt idx="0">
                  <c:v>Так</c:v>
                </c:pt>
                <c:pt idx="1">
                  <c:v>Не дуже</c:v>
                </c:pt>
                <c:pt idx="2">
                  <c:v>Ні</c:v>
                </c:pt>
              </c:strCache>
            </c:strRef>
          </c:cat>
          <c:val>
            <c:numRef>
              <c:f>Аркуш1!$B$2:$B$4</c:f>
              <c:numCache>
                <c:formatCode>General</c:formatCode>
                <c:ptCount val="3"/>
                <c:pt idx="0">
                  <c:v>73</c:v>
                </c:pt>
                <c:pt idx="1">
                  <c:v>5</c:v>
                </c:pt>
              </c:numCache>
            </c:numRef>
          </c:val>
          <c:extLst>
            <c:ext xmlns:c16="http://schemas.microsoft.com/office/drawing/2014/chart" uri="{C3380CC4-5D6E-409C-BE32-E72D297353CC}">
              <c16:uniqueId val="{00000006-79E0-4E42-8D95-AC9C115AEBC9}"/>
            </c:ext>
          </c:extLst>
        </c:ser>
        <c:dLbls>
          <c:showLegendKey val="0"/>
          <c:showVal val="0"/>
          <c:showCatName val="0"/>
          <c:showSerName val="0"/>
          <c:showPercent val="0"/>
          <c:showBubbleSize val="0"/>
          <c:showLeaderLines val="0"/>
        </c:dLbls>
      </c:pie3DChart>
      <c:spPr>
        <a:noFill/>
        <a:ln>
          <a:noFill/>
        </a:ln>
        <a:effectLst/>
      </c:spPr>
    </c:plotArea>
    <c:legend>
      <c:legendPos val="b"/>
      <c:layout>
        <c:manualLayout>
          <c:xMode val="edge"/>
          <c:yMode val="edge"/>
          <c:x val="0"/>
          <c:y val="2.2080634384251417E-2"/>
          <c:w val="0.31654899478901255"/>
          <c:h val="0.89164357325411614"/>
        </c:manualLayout>
      </c:layout>
      <c:overlay val="0"/>
      <c:spPr>
        <a:noFill/>
        <a:ln w="12700" cap="flat" cmpd="sng" algn="ctr">
          <a:solidFill>
            <a:schemeClr val="dk1"/>
          </a:solidFill>
          <a:prstDash val="solid"/>
          <a:miter lim="800000"/>
        </a:ln>
        <a:effectLst/>
      </c:spPr>
      <c:txPr>
        <a:bodyPr rot="0" spcFirstLastPara="1" vertOverflow="ellipsis" vert="horz" wrap="square" anchor="ctr" anchorCtr="1"/>
        <a:lstStyle/>
        <a:p>
          <a:pPr>
            <a:defRPr sz="2000" b="0" i="0" u="none" strike="noStrike" kern="1200" baseline="0">
              <a:solidFill>
                <a:schemeClr val="tx1"/>
              </a:solidFill>
              <a:latin typeface="Constantia" panose="02030602050306030303" pitchFamily="18" charset="0"/>
              <a:ea typeface="+mn-ea"/>
              <a:cs typeface="+mn-cs"/>
            </a:defRPr>
          </a:pPr>
          <a:endParaRPr lang="uk-UA"/>
        </a:p>
      </c:txPr>
    </c:legend>
    <c:plotVisOnly val="1"/>
    <c:dispBlanksAs val="gap"/>
    <c:showDLblsOverMax val="0"/>
  </c:chart>
  <c:spPr>
    <a:noFill/>
    <a:ln>
      <a:noFill/>
    </a:ln>
    <a:effectLst/>
  </c:spPr>
  <c:txPr>
    <a:bodyPr/>
    <a:lstStyle/>
    <a:p>
      <a:pPr>
        <a:defRPr/>
      </a:pPr>
      <a:endParaRPr lang="uk-UA"/>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uk-UA"/>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uk-UA"/>
          </a:p>
        </p:txBody>
      </p:sp>
      <p:sp>
        <p:nvSpPr>
          <p:cNvPr id="4" name="Місце для дати 3"/>
          <p:cNvSpPr>
            <a:spLocks noGrp="1"/>
          </p:cNvSpPr>
          <p:nvPr>
            <p:ph type="dt" sz="half" idx="10"/>
          </p:nvPr>
        </p:nvSpPr>
        <p:spPr/>
        <p:txBody>
          <a:bodyPr/>
          <a:lstStyle/>
          <a:p>
            <a:fld id="{B9A021BB-2291-46E7-95AE-54F7BCE40F68}" type="datetimeFigureOut">
              <a:rPr lang="uk-UA" smtClean="0"/>
              <a:t>15.12.2020</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395416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B9A021BB-2291-46E7-95AE-54F7BCE40F68}" type="datetimeFigureOut">
              <a:rPr lang="uk-UA" smtClean="0"/>
              <a:t>15.12.2020</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4207102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B9A021BB-2291-46E7-95AE-54F7BCE40F68}" type="datetimeFigureOut">
              <a:rPr lang="uk-UA" smtClean="0"/>
              <a:t>15.12.2020</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1092561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B9A021BB-2291-46E7-95AE-54F7BCE40F68}" type="datetimeFigureOut">
              <a:rPr lang="uk-UA" smtClean="0"/>
              <a:t>15.12.2020</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2908489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uk-UA"/>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Місце для дати 3"/>
          <p:cNvSpPr>
            <a:spLocks noGrp="1"/>
          </p:cNvSpPr>
          <p:nvPr>
            <p:ph type="dt" sz="half" idx="10"/>
          </p:nvPr>
        </p:nvSpPr>
        <p:spPr/>
        <p:txBody>
          <a:bodyPr/>
          <a:lstStyle/>
          <a:p>
            <a:fld id="{B9A021BB-2291-46E7-95AE-54F7BCE40F68}" type="datetimeFigureOut">
              <a:rPr lang="uk-UA" smtClean="0"/>
              <a:t>15.12.2020</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4197357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B9A021BB-2291-46E7-95AE-54F7BCE40F68}" type="datetimeFigureOut">
              <a:rPr lang="uk-UA" smtClean="0"/>
              <a:t>15.12.2020</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206997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uk-UA"/>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B9A021BB-2291-46E7-95AE-54F7BCE40F68}" type="datetimeFigureOut">
              <a:rPr lang="uk-UA" smtClean="0"/>
              <a:t>15.12.2020</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247145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B9A021BB-2291-46E7-95AE-54F7BCE40F68}" type="datetimeFigureOut">
              <a:rPr lang="uk-UA" smtClean="0"/>
              <a:t>15.12.2020</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693517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B9A021BB-2291-46E7-95AE-54F7BCE40F68}" type="datetimeFigureOut">
              <a:rPr lang="uk-UA" smtClean="0"/>
              <a:t>15.12.2020</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1746411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B9A021BB-2291-46E7-95AE-54F7BCE40F68}" type="datetimeFigureOut">
              <a:rPr lang="uk-UA" smtClean="0"/>
              <a:t>15.12.2020</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3017052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B9A021BB-2291-46E7-95AE-54F7BCE40F68}" type="datetimeFigureOut">
              <a:rPr lang="uk-UA" smtClean="0"/>
              <a:t>15.12.2020</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360F7FE-B4E0-4870-BF6F-3B61C1FDB44A}" type="slidenum">
              <a:rPr lang="uk-UA" smtClean="0"/>
              <a:t>‹№›</a:t>
            </a:fld>
            <a:endParaRPr lang="uk-UA"/>
          </a:p>
        </p:txBody>
      </p:sp>
    </p:spTree>
    <p:extLst>
      <p:ext uri="{BB962C8B-B14F-4D97-AF65-F5344CB8AC3E}">
        <p14:creationId xmlns:p14="http://schemas.microsoft.com/office/powerpoint/2010/main" val="804178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A021BB-2291-46E7-95AE-54F7BCE40F68}" type="datetimeFigureOut">
              <a:rPr lang="uk-UA" smtClean="0"/>
              <a:t>15.12.2020</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60F7FE-B4E0-4870-BF6F-3B61C1FDB44A}" type="slidenum">
              <a:rPr lang="uk-UA" smtClean="0"/>
              <a:t>‹№›</a:t>
            </a:fld>
            <a:endParaRPr lang="uk-UA"/>
          </a:p>
        </p:txBody>
      </p:sp>
    </p:spTree>
    <p:extLst>
      <p:ext uri="{BB962C8B-B14F-4D97-AF65-F5344CB8AC3E}">
        <p14:creationId xmlns:p14="http://schemas.microsoft.com/office/powerpoint/2010/main" val="2632601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2" y="1"/>
            <a:ext cx="24974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831272" y="2001837"/>
            <a:ext cx="9144000" cy="2387600"/>
          </a:xfrm>
        </p:spPr>
        <p:txBody>
          <a:bodyPr>
            <a:normAutofit fontScale="90000"/>
          </a:bodyPr>
          <a:lstStyle/>
          <a:p>
            <a:r>
              <a:rPr lang="uk-UA" dirty="0" smtClean="0">
                <a:solidFill>
                  <a:srgbClr val="FF0000"/>
                </a:solidFill>
                <a:latin typeface="Constantia" panose="02030602050306030303" pitchFamily="18" charset="0"/>
              </a:rPr>
              <a:t>Фінальне опитування учнів Козацького </a:t>
            </a:r>
            <a:r>
              <a:rPr lang="uk-UA" dirty="0" smtClean="0">
                <a:solidFill>
                  <a:srgbClr val="FF0000"/>
                </a:solidFill>
                <a:latin typeface="Constantia" panose="02030602050306030303" pitchFamily="18" charset="0"/>
              </a:rPr>
              <a:t>НВК </a:t>
            </a:r>
            <a:br>
              <a:rPr lang="uk-UA" dirty="0" smtClean="0">
                <a:solidFill>
                  <a:srgbClr val="FF0000"/>
                </a:solidFill>
                <a:latin typeface="Constantia" panose="02030602050306030303" pitchFamily="18" charset="0"/>
              </a:rPr>
            </a:br>
            <a:r>
              <a:rPr lang="uk-UA" dirty="0" smtClean="0">
                <a:solidFill>
                  <a:srgbClr val="FF0000"/>
                </a:solidFill>
                <a:latin typeface="Constantia" panose="02030602050306030303" pitchFamily="18" charset="0"/>
              </a:rPr>
              <a:t>«ЗОШ І-ІІІ ст. - ДНЗ»</a:t>
            </a:r>
            <a:endParaRPr lang="uk-UA" dirty="0">
              <a:solidFill>
                <a:srgbClr val="FF0000"/>
              </a:solidFill>
              <a:latin typeface="Constantia" panose="02030602050306030303" pitchFamily="18" charset="0"/>
            </a:endParaRPr>
          </a:p>
        </p:txBody>
      </p:sp>
      <p:sp>
        <p:nvSpPr>
          <p:cNvPr id="3" name="Підзаголовок 2"/>
          <p:cNvSpPr>
            <a:spLocks noGrp="1"/>
          </p:cNvSpPr>
          <p:nvPr>
            <p:ph type="subTitle" idx="1"/>
          </p:nvPr>
        </p:nvSpPr>
        <p:spPr/>
        <p:txBody>
          <a:bodyPr/>
          <a:lstStyle/>
          <a:p>
            <a:endParaRPr lang="uk-UA"/>
          </a:p>
        </p:txBody>
      </p:sp>
    </p:spTree>
    <p:extLst>
      <p:ext uri="{BB962C8B-B14F-4D97-AF65-F5344CB8AC3E}">
        <p14:creationId xmlns:p14="http://schemas.microsoft.com/office/powerpoint/2010/main" val="3944277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8768" y="628073"/>
            <a:ext cx="8880105" cy="5588000"/>
          </a:xfrm>
        </p:spPr>
        <p:txBody>
          <a:bodyPr>
            <a:normAutofit fontScale="90000"/>
          </a:bodyPr>
          <a:lstStyle/>
          <a:p>
            <a:r>
              <a:rPr lang="uk-UA" sz="3600" dirty="0" smtClean="0">
                <a:solidFill>
                  <a:srgbClr val="0070C0"/>
                </a:solidFill>
                <a:latin typeface="Artemis cursive" panose="02000504080000090003" pitchFamily="2" charset="0"/>
              </a:rPr>
              <a:t>Порівнюючи результати вхідного та фінального опитування можна побачити, що збільшилась кількість учнів, які роблять ранкову </a:t>
            </a:r>
            <a:r>
              <a:rPr lang="uk-UA" sz="3600" dirty="0" err="1" smtClean="0">
                <a:solidFill>
                  <a:srgbClr val="0070C0"/>
                </a:solidFill>
                <a:latin typeface="Artemis cursive" panose="02000504080000090003" pitchFamily="2" charset="0"/>
              </a:rPr>
              <a:t>руханку</a:t>
            </a:r>
            <a:r>
              <a:rPr lang="uk-UA" sz="3600" dirty="0" smtClean="0">
                <a:solidFill>
                  <a:srgbClr val="0070C0"/>
                </a:solidFill>
                <a:latin typeface="Artemis cursive" panose="02000504080000090003" pitchFamily="2" charset="0"/>
              </a:rPr>
              <a:t>. Всі учні досить активно займаються спортом та із задоволенням відвідують </a:t>
            </a:r>
            <a:r>
              <a:rPr lang="uk-UA" sz="3600" dirty="0" err="1" smtClean="0">
                <a:solidFill>
                  <a:srgbClr val="0070C0"/>
                </a:solidFill>
                <a:latin typeface="Artemis cursive" panose="02000504080000090003" pitchFamily="2" charset="0"/>
              </a:rPr>
              <a:t>уроки</a:t>
            </a:r>
            <a:r>
              <a:rPr lang="uk-UA" sz="3600" dirty="0" smtClean="0">
                <a:solidFill>
                  <a:srgbClr val="0070C0"/>
                </a:solidFill>
                <a:latin typeface="Artemis cursive" panose="02000504080000090003" pitchFamily="2" charset="0"/>
              </a:rPr>
              <a:t> фізичної культури. Проведені </a:t>
            </a:r>
            <a:r>
              <a:rPr lang="uk-UA" sz="3600" dirty="0" err="1" smtClean="0">
                <a:solidFill>
                  <a:srgbClr val="0070C0"/>
                </a:solidFill>
                <a:latin typeface="Artemis cursive" panose="02000504080000090003" pitchFamily="2" charset="0"/>
              </a:rPr>
              <a:t>челенджи</a:t>
            </a:r>
            <a:r>
              <a:rPr lang="uk-UA" sz="3600" dirty="0" smtClean="0">
                <a:solidFill>
                  <a:srgbClr val="0070C0"/>
                </a:solidFill>
                <a:latin typeface="Artemis cursive" panose="02000504080000090003" pitchFamily="2" charset="0"/>
              </a:rPr>
              <a:t> надихнули учнів бути більш активними та дали змогу ознайомитися з корисною інформацією про спортивне життя в інших країнах.  Всі учні із задоволенням долучалися до фізичних </a:t>
            </a:r>
            <a:r>
              <a:rPr lang="uk-UA" sz="3600" dirty="0" err="1" smtClean="0">
                <a:solidFill>
                  <a:srgbClr val="0070C0"/>
                </a:solidFill>
                <a:latin typeface="Artemis cursive" panose="02000504080000090003" pitchFamily="2" charset="0"/>
              </a:rPr>
              <a:t>активностей</a:t>
            </a:r>
            <a:r>
              <a:rPr lang="uk-UA" sz="3600" dirty="0" smtClean="0">
                <a:solidFill>
                  <a:srgbClr val="0070C0"/>
                </a:solidFill>
                <a:latin typeface="Artemis cursive" panose="02000504080000090003" pitchFamily="2" charset="0"/>
              </a:rPr>
              <a:t>, </a:t>
            </a:r>
            <a:r>
              <a:rPr lang="uk-UA" sz="3600" dirty="0" err="1" smtClean="0">
                <a:solidFill>
                  <a:srgbClr val="0070C0"/>
                </a:solidFill>
                <a:latin typeface="Artemis cursive" panose="02000504080000090003" pitchFamily="2" charset="0"/>
              </a:rPr>
              <a:t>вподальшому</a:t>
            </a:r>
            <a:r>
              <a:rPr lang="uk-UA" sz="3600" dirty="0" smtClean="0">
                <a:solidFill>
                  <a:srgbClr val="0070C0"/>
                </a:solidFill>
                <a:latin typeface="Artemis cursive" panose="02000504080000090003" pitchFamily="2" charset="0"/>
              </a:rPr>
              <a:t> хочуть приймати участь в подібних заходах.</a:t>
            </a:r>
            <a:endParaRPr lang="uk-UA" sz="3600" dirty="0">
              <a:solidFill>
                <a:srgbClr val="0070C0"/>
              </a:solidFill>
              <a:latin typeface="Artemis cursive" panose="02000504080000090003" pitchFamily="2" charset="0"/>
            </a:endParaRPr>
          </a:p>
        </p:txBody>
      </p:sp>
      <p:pic>
        <p:nvPicPr>
          <p:cNvPr id="4" name="Місце для вмісту 3"/>
          <p:cNvPicPr>
            <a:picLocks noGrp="1" noChangeAspect="1"/>
          </p:cNvPicPr>
          <p:nvPr>
            <p:ph idx="1"/>
          </p:nvPr>
        </p:nvPicPr>
        <p:blipFill>
          <a:blip r:embed="rId2"/>
          <a:stretch>
            <a:fillRect/>
          </a:stretch>
        </p:blipFill>
        <p:spPr>
          <a:xfrm>
            <a:off x="9696532" y="0"/>
            <a:ext cx="2495468" cy="6847321"/>
          </a:xfrm>
          <a:prstGeom prst="rect">
            <a:avLst/>
          </a:prstGeom>
        </p:spPr>
      </p:pic>
    </p:spTree>
    <p:extLst>
      <p:ext uri="{BB962C8B-B14F-4D97-AF65-F5344CB8AC3E}">
        <p14:creationId xmlns:p14="http://schemas.microsoft.com/office/powerpoint/2010/main" val="2947430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775781" y="-172720"/>
            <a:ext cx="24974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fontScale="90000"/>
          </a:bodyPr>
          <a:lstStyle/>
          <a:p>
            <a:pPr algn="ctr"/>
            <a:r>
              <a:rPr lang="uk-UA" dirty="0" smtClean="0">
                <a:solidFill>
                  <a:srgbClr val="FF0000"/>
                </a:solidFill>
                <a:latin typeface="+mn-lt"/>
              </a:rPr>
              <a:t>Результати </a:t>
            </a:r>
            <a:r>
              <a:rPr lang="uk-UA" dirty="0" smtClean="0">
                <a:solidFill>
                  <a:srgbClr val="FF0000"/>
                </a:solidFill>
                <a:latin typeface="+mn-lt"/>
              </a:rPr>
              <a:t>вихідного </a:t>
            </a:r>
            <a:r>
              <a:rPr lang="uk-UA" dirty="0" smtClean="0">
                <a:solidFill>
                  <a:srgbClr val="FF0000"/>
                </a:solidFill>
                <a:latin typeface="+mn-lt"/>
              </a:rPr>
              <a:t>тестування Всеукраїнської програми «</a:t>
            </a:r>
            <a:r>
              <a:rPr lang="en-US" b="1" dirty="0" smtClean="0">
                <a:solidFill>
                  <a:srgbClr val="FF0000"/>
                </a:solidFill>
                <a:latin typeface="+mn-lt"/>
              </a:rPr>
              <a:t>Healthy</a:t>
            </a:r>
            <a:r>
              <a:rPr lang="en-US" b="1" dirty="0">
                <a:solidFill>
                  <a:srgbClr val="FF0000"/>
                </a:solidFill>
                <a:latin typeface="+mn-lt"/>
              </a:rPr>
              <a:t> Schools</a:t>
            </a:r>
            <a:r>
              <a:rPr lang="en-US" dirty="0">
                <a:solidFill>
                  <a:srgbClr val="FF0000"/>
                </a:solidFill>
                <a:latin typeface="+mn-lt"/>
              </a:rPr>
              <a:t>: </a:t>
            </a:r>
            <a:r>
              <a:rPr lang="uk-UA" dirty="0">
                <a:solidFill>
                  <a:srgbClr val="FF0000"/>
                </a:solidFill>
                <a:latin typeface="+mn-lt"/>
              </a:rPr>
              <a:t>заради здорових і радісних </a:t>
            </a:r>
            <a:r>
              <a:rPr lang="uk-UA" dirty="0" smtClean="0">
                <a:solidFill>
                  <a:srgbClr val="FF0000"/>
                </a:solidFill>
                <a:latin typeface="+mn-lt"/>
              </a:rPr>
              <a:t>школярів»</a:t>
            </a:r>
            <a:endParaRPr lang="uk-UA" dirty="0">
              <a:solidFill>
                <a:srgbClr val="FF0000"/>
              </a:solidFill>
              <a:latin typeface="+mn-lt"/>
            </a:endParaRPr>
          </a:p>
        </p:txBody>
      </p:sp>
      <p:graphicFrame>
        <p:nvGraphicFramePr>
          <p:cNvPr id="7" name="Місце для вмісту 6"/>
          <p:cNvGraphicFramePr>
            <a:graphicFrameLocks noGrp="1"/>
          </p:cNvGraphicFramePr>
          <p:nvPr>
            <p:ph idx="1"/>
            <p:extLst>
              <p:ext uri="{D42A27DB-BD31-4B8C-83A1-F6EECF244321}">
                <p14:modId xmlns:p14="http://schemas.microsoft.com/office/powerpoint/2010/main" val="4130660303"/>
              </p:ext>
            </p:extLst>
          </p:nvPr>
        </p:nvGraphicFramePr>
        <p:xfrm>
          <a:off x="909320" y="185610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97065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Constantia" panose="02030602050306030303" pitchFamily="18" charset="0"/>
              </a:rPr>
              <a:t>Як часто ти займаєшся спортом?</a:t>
            </a:r>
            <a:endParaRPr lang="uk-UA" dirty="0">
              <a:latin typeface="Constantia" panose="02030602050306030303" pitchFamily="18" charset="0"/>
            </a:endParaRPr>
          </a:p>
        </p:txBody>
      </p:sp>
      <p:sp>
        <p:nvSpPr>
          <p:cNvPr id="3" name="Місце для вмісту 2"/>
          <p:cNvSpPr>
            <a:spLocks noGrp="1"/>
          </p:cNvSpPr>
          <p:nvPr>
            <p:ph idx="1"/>
          </p:nvPr>
        </p:nvSpPr>
        <p:spPr>
          <a:xfrm>
            <a:off x="609600" y="1825624"/>
            <a:ext cx="10744200" cy="4595495"/>
          </a:xfrm>
        </p:spPr>
        <p:txBody>
          <a:bodyPr/>
          <a:lstStyle/>
          <a:p>
            <a:endParaRPr lang="uk-UA" dirty="0"/>
          </a:p>
        </p:txBody>
      </p:sp>
      <p:pic>
        <p:nvPicPr>
          <p:cNvPr id="5"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1" y="0"/>
            <a:ext cx="2497499"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Місце для вмісту 6"/>
          <p:cNvGraphicFramePr>
            <a:graphicFrameLocks/>
          </p:cNvGraphicFramePr>
          <p:nvPr>
            <p:extLst>
              <p:ext uri="{D42A27DB-BD31-4B8C-83A1-F6EECF244321}">
                <p14:modId xmlns:p14="http://schemas.microsoft.com/office/powerpoint/2010/main" val="1760070357"/>
              </p:ext>
            </p:extLst>
          </p:nvPr>
        </p:nvGraphicFramePr>
        <p:xfrm>
          <a:off x="1087120" y="1974334"/>
          <a:ext cx="9733280" cy="41216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1497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Constantia" panose="02030602050306030303" pitchFamily="18" charset="0"/>
              </a:rPr>
              <a:t>Ти ведеш активний спосіб життя?</a:t>
            </a:r>
            <a:endParaRPr lang="uk-UA" dirty="0">
              <a:latin typeface="Constantia" panose="02030602050306030303" pitchFamily="18" charset="0"/>
            </a:endParaRPr>
          </a:p>
        </p:txBody>
      </p:sp>
      <p:sp>
        <p:nvSpPr>
          <p:cNvPr id="3" name="Місце для вмісту 2"/>
          <p:cNvSpPr>
            <a:spLocks noGrp="1"/>
          </p:cNvSpPr>
          <p:nvPr>
            <p:ph idx="1"/>
          </p:nvPr>
        </p:nvSpPr>
        <p:spPr/>
        <p:txBody>
          <a:bodyPr/>
          <a:lstStyle/>
          <a:p>
            <a:endParaRPr lang="uk-UA"/>
          </a:p>
        </p:txBody>
      </p:sp>
      <p:pic>
        <p:nvPicPr>
          <p:cNvPr id="4"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1" y="0"/>
            <a:ext cx="2497499"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Місце для вмісту 6"/>
          <p:cNvGraphicFramePr>
            <a:graphicFrameLocks/>
          </p:cNvGraphicFramePr>
          <p:nvPr>
            <p:extLst>
              <p:ext uri="{D42A27DB-BD31-4B8C-83A1-F6EECF244321}">
                <p14:modId xmlns:p14="http://schemas.microsoft.com/office/powerpoint/2010/main" val="27804795"/>
              </p:ext>
            </p:extLst>
          </p:nvPr>
        </p:nvGraphicFramePr>
        <p:xfrm>
          <a:off x="1087120" y="1974334"/>
          <a:ext cx="9733280" cy="41216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76007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Constantia" panose="02030602050306030303" pitchFamily="18" charset="0"/>
              </a:rPr>
              <a:t>Чи подобаються тобі </a:t>
            </a:r>
            <a:r>
              <a:rPr lang="uk-UA" dirty="0" err="1" smtClean="0">
                <a:latin typeface="Constantia" panose="02030602050306030303" pitchFamily="18" charset="0"/>
              </a:rPr>
              <a:t>уроки</a:t>
            </a:r>
            <a:r>
              <a:rPr lang="uk-UA" dirty="0" smtClean="0">
                <a:latin typeface="Constantia" panose="02030602050306030303" pitchFamily="18" charset="0"/>
              </a:rPr>
              <a:t> фізкультури у школі?</a:t>
            </a:r>
            <a:endParaRPr lang="uk-UA" dirty="0">
              <a:latin typeface="Constantia" panose="02030602050306030303" pitchFamily="18" charset="0"/>
            </a:endParaRPr>
          </a:p>
        </p:txBody>
      </p:sp>
      <p:sp>
        <p:nvSpPr>
          <p:cNvPr id="3" name="Місце для вмісту 2"/>
          <p:cNvSpPr>
            <a:spLocks noGrp="1"/>
          </p:cNvSpPr>
          <p:nvPr>
            <p:ph idx="1"/>
          </p:nvPr>
        </p:nvSpPr>
        <p:spPr/>
        <p:txBody>
          <a:bodyPr/>
          <a:lstStyle/>
          <a:p>
            <a:endParaRPr lang="uk-UA"/>
          </a:p>
        </p:txBody>
      </p:sp>
      <p:pic>
        <p:nvPicPr>
          <p:cNvPr id="4"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1" y="0"/>
            <a:ext cx="2497499"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Місце для вмісту 6"/>
          <p:cNvGraphicFramePr>
            <a:graphicFrameLocks/>
          </p:cNvGraphicFramePr>
          <p:nvPr>
            <p:extLst>
              <p:ext uri="{D42A27DB-BD31-4B8C-83A1-F6EECF244321}">
                <p14:modId xmlns:p14="http://schemas.microsoft.com/office/powerpoint/2010/main" val="3928636955"/>
              </p:ext>
            </p:extLst>
          </p:nvPr>
        </p:nvGraphicFramePr>
        <p:xfrm>
          <a:off x="1087120" y="1974334"/>
          <a:ext cx="9733280" cy="41216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91352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Constantia" panose="02030602050306030303" pitchFamily="18" charset="0"/>
              </a:rPr>
              <a:t>Чи подобається тобі займатися спортом?</a:t>
            </a:r>
            <a:endParaRPr lang="uk-UA" dirty="0">
              <a:latin typeface="Constantia" panose="02030602050306030303" pitchFamily="18" charset="0"/>
            </a:endParaRPr>
          </a:p>
        </p:txBody>
      </p:sp>
      <p:sp>
        <p:nvSpPr>
          <p:cNvPr id="3" name="Місце для вмісту 2"/>
          <p:cNvSpPr>
            <a:spLocks noGrp="1"/>
          </p:cNvSpPr>
          <p:nvPr>
            <p:ph idx="1"/>
          </p:nvPr>
        </p:nvSpPr>
        <p:spPr/>
        <p:txBody>
          <a:bodyPr/>
          <a:lstStyle/>
          <a:p>
            <a:endParaRPr lang="uk-UA"/>
          </a:p>
        </p:txBody>
      </p:sp>
      <p:pic>
        <p:nvPicPr>
          <p:cNvPr id="4"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1" y="0"/>
            <a:ext cx="2497499"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Місце для вмісту 6"/>
          <p:cNvGraphicFramePr>
            <a:graphicFrameLocks/>
          </p:cNvGraphicFramePr>
          <p:nvPr>
            <p:extLst>
              <p:ext uri="{D42A27DB-BD31-4B8C-83A1-F6EECF244321}">
                <p14:modId xmlns:p14="http://schemas.microsoft.com/office/powerpoint/2010/main" val="1329923569"/>
              </p:ext>
            </p:extLst>
          </p:nvPr>
        </p:nvGraphicFramePr>
        <p:xfrm>
          <a:off x="1087120" y="1974334"/>
          <a:ext cx="9733280" cy="41216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08408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latin typeface="Constantia" panose="02030602050306030303" pitchFamily="18" charset="0"/>
              </a:rPr>
              <a:t>Чи</a:t>
            </a:r>
            <a:r>
              <a:rPr lang="ru-RU" dirty="0">
                <a:latin typeface="Constantia" panose="02030602050306030303" pitchFamily="18" charset="0"/>
              </a:rPr>
              <a:t> </a:t>
            </a:r>
            <a:r>
              <a:rPr lang="ru-RU" dirty="0" err="1">
                <a:latin typeface="Constantia" panose="02030602050306030303" pitchFamily="18" charset="0"/>
              </a:rPr>
              <a:t>дізнався</a:t>
            </a:r>
            <a:r>
              <a:rPr lang="ru-RU" dirty="0">
                <a:latin typeface="Constantia" panose="02030602050306030303" pitchFamily="18" charset="0"/>
              </a:rPr>
              <a:t>/</a:t>
            </a:r>
            <a:r>
              <a:rPr lang="ru-RU" dirty="0" err="1">
                <a:latin typeface="Constantia" panose="02030602050306030303" pitchFamily="18" charset="0"/>
              </a:rPr>
              <a:t>лась</a:t>
            </a:r>
            <a:r>
              <a:rPr lang="ru-RU" dirty="0">
                <a:latin typeface="Constantia" panose="02030602050306030303" pitchFamily="18" charset="0"/>
              </a:rPr>
              <a:t> </a:t>
            </a:r>
            <a:r>
              <a:rPr lang="ru-RU" dirty="0" err="1">
                <a:latin typeface="Constantia" panose="02030602050306030303" pitchFamily="18" charset="0"/>
              </a:rPr>
              <a:t>ти</a:t>
            </a:r>
            <a:r>
              <a:rPr lang="ru-RU" dirty="0">
                <a:latin typeface="Constantia" panose="02030602050306030303" pitchFamily="18" charset="0"/>
              </a:rPr>
              <a:t> </a:t>
            </a:r>
            <a:r>
              <a:rPr lang="ru-RU" dirty="0" err="1">
                <a:latin typeface="Constantia" panose="02030602050306030303" pitchFamily="18" charset="0"/>
              </a:rPr>
              <a:t>більше</a:t>
            </a:r>
            <a:r>
              <a:rPr lang="ru-RU" dirty="0">
                <a:latin typeface="Constantia" panose="02030602050306030303" pitchFamily="18" charset="0"/>
              </a:rPr>
              <a:t> про </a:t>
            </a:r>
            <a:r>
              <a:rPr lang="ru-RU" dirty="0" err="1">
                <a:latin typeface="Constantia" panose="02030602050306030303" pitchFamily="18" charset="0"/>
              </a:rPr>
              <a:t>важливість</a:t>
            </a:r>
            <a:r>
              <a:rPr lang="ru-RU" dirty="0">
                <a:latin typeface="Constantia" panose="02030602050306030303" pitchFamily="18" charset="0"/>
              </a:rPr>
              <a:t> спорту </a:t>
            </a:r>
            <a:r>
              <a:rPr lang="ru-RU" dirty="0" err="1">
                <a:latin typeface="Constantia" panose="02030602050306030303" pitchFamily="18" charset="0"/>
              </a:rPr>
              <a:t>під</a:t>
            </a:r>
            <a:r>
              <a:rPr lang="ru-RU" dirty="0">
                <a:latin typeface="Constantia" panose="02030602050306030303" pitchFamily="18" charset="0"/>
              </a:rPr>
              <a:t> час </a:t>
            </a:r>
            <a:r>
              <a:rPr lang="ru-RU" dirty="0" err="1">
                <a:latin typeface="Constantia" panose="02030602050306030303" pitchFamily="18" charset="0"/>
              </a:rPr>
              <a:t>участі</a:t>
            </a:r>
            <a:r>
              <a:rPr lang="ru-RU" dirty="0">
                <a:latin typeface="Constantia" panose="02030602050306030303" pitchFamily="18" charset="0"/>
              </a:rPr>
              <a:t> у Спорт </a:t>
            </a:r>
            <a:r>
              <a:rPr lang="ru-RU" dirty="0" err="1">
                <a:latin typeface="Constantia" panose="02030602050306030303" pitchFamily="18" charset="0"/>
              </a:rPr>
              <a:t>Челенджі</a:t>
            </a:r>
            <a:r>
              <a:rPr lang="ru-RU" dirty="0">
                <a:latin typeface="Constantia" panose="02030602050306030303" pitchFamily="18" charset="0"/>
              </a:rPr>
              <a:t>?</a:t>
            </a:r>
            <a:endParaRPr lang="uk-UA" dirty="0">
              <a:latin typeface="Constantia" panose="02030602050306030303" pitchFamily="18" charset="0"/>
            </a:endParaRPr>
          </a:p>
        </p:txBody>
      </p:sp>
      <p:sp>
        <p:nvSpPr>
          <p:cNvPr id="3" name="Місце для вмісту 2"/>
          <p:cNvSpPr>
            <a:spLocks noGrp="1"/>
          </p:cNvSpPr>
          <p:nvPr>
            <p:ph idx="1"/>
          </p:nvPr>
        </p:nvSpPr>
        <p:spPr/>
        <p:txBody>
          <a:bodyPr/>
          <a:lstStyle/>
          <a:p>
            <a:endParaRPr lang="uk-UA"/>
          </a:p>
        </p:txBody>
      </p:sp>
      <p:graphicFrame>
        <p:nvGraphicFramePr>
          <p:cNvPr id="4" name="Місце для вмісту 6"/>
          <p:cNvGraphicFramePr>
            <a:graphicFrameLocks/>
          </p:cNvGraphicFramePr>
          <p:nvPr>
            <p:extLst>
              <p:ext uri="{D42A27DB-BD31-4B8C-83A1-F6EECF244321}">
                <p14:modId xmlns:p14="http://schemas.microsoft.com/office/powerpoint/2010/main" val="2788372299"/>
              </p:ext>
            </p:extLst>
          </p:nvPr>
        </p:nvGraphicFramePr>
        <p:xfrm>
          <a:off x="1087120" y="1974334"/>
          <a:ext cx="9733280" cy="4121666"/>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descr="Проект Healthy schools - 24 Жовтня 2018 - Опорний заклад ЗСО &quot;Сузір'я&quot;"/>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1" y="0"/>
            <a:ext cx="24974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569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endParaRPr lang="uk-UA"/>
          </a:p>
        </p:txBody>
      </p:sp>
      <p:sp>
        <p:nvSpPr>
          <p:cNvPr id="5" name="Заголовок 1"/>
          <p:cNvSpPr txBox="1">
            <a:spLocks/>
          </p:cNvSpPr>
          <p:nvPr/>
        </p:nvSpPr>
        <p:spPr>
          <a:xfrm>
            <a:off x="838200" y="365125"/>
            <a:ext cx="10515600" cy="1325563"/>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dirty="0" err="1">
                <a:latin typeface="Constantia" panose="02030602050306030303" pitchFamily="18" charset="0"/>
              </a:rPr>
              <a:t>Чи</a:t>
            </a:r>
            <a:r>
              <a:rPr lang="ru-RU" dirty="0">
                <a:latin typeface="Constantia" panose="02030602050306030303" pitchFamily="18" charset="0"/>
              </a:rPr>
              <a:t> </a:t>
            </a:r>
            <a:r>
              <a:rPr lang="ru-RU" dirty="0" err="1">
                <a:latin typeface="Constantia" panose="02030602050306030303" pitchFamily="18" charset="0"/>
              </a:rPr>
              <a:t>сподобались</a:t>
            </a:r>
            <a:r>
              <a:rPr lang="ru-RU" dirty="0">
                <a:latin typeface="Constantia" panose="02030602050306030303" pitchFamily="18" charset="0"/>
              </a:rPr>
              <a:t> </a:t>
            </a:r>
            <a:r>
              <a:rPr lang="ru-RU" dirty="0" err="1">
                <a:latin typeface="Constantia" panose="02030602050306030303" pitchFamily="18" charset="0"/>
              </a:rPr>
              <a:t>тобі</a:t>
            </a:r>
            <a:r>
              <a:rPr lang="ru-RU" dirty="0">
                <a:latin typeface="Constantia" panose="02030602050306030303" pitchFamily="18" charset="0"/>
              </a:rPr>
              <a:t> </a:t>
            </a:r>
            <a:r>
              <a:rPr lang="ru-RU" dirty="0" err="1">
                <a:latin typeface="Constantia" panose="02030602050306030303" pitchFamily="18" charset="0"/>
              </a:rPr>
              <a:t>фізичні</a:t>
            </a:r>
            <a:r>
              <a:rPr lang="ru-RU" dirty="0">
                <a:latin typeface="Constantia" panose="02030602050306030303" pitchFamily="18" charset="0"/>
              </a:rPr>
              <a:t> </a:t>
            </a:r>
            <a:r>
              <a:rPr lang="ru-RU" dirty="0" err="1">
                <a:latin typeface="Constantia" panose="02030602050306030303" pitchFamily="18" charset="0"/>
              </a:rPr>
              <a:t>активності</a:t>
            </a:r>
            <a:r>
              <a:rPr lang="ru-RU" dirty="0">
                <a:latin typeface="Constantia" panose="02030602050306030303" pitchFamily="18" charset="0"/>
              </a:rPr>
              <a:t>, </a:t>
            </a:r>
            <a:r>
              <a:rPr lang="ru-RU" dirty="0" err="1">
                <a:latin typeface="Constantia" panose="02030602050306030303" pitchFamily="18" charset="0"/>
              </a:rPr>
              <a:t>що</a:t>
            </a:r>
            <a:r>
              <a:rPr lang="ru-RU" dirty="0">
                <a:latin typeface="Constantia" panose="02030602050306030303" pitchFamily="18" charset="0"/>
              </a:rPr>
              <a:t> </a:t>
            </a:r>
            <a:r>
              <a:rPr lang="ru-RU" dirty="0" err="1">
                <a:latin typeface="Constantia" panose="02030602050306030303" pitchFamily="18" charset="0"/>
              </a:rPr>
              <a:t>відбувались</a:t>
            </a:r>
            <a:r>
              <a:rPr lang="ru-RU" dirty="0">
                <a:latin typeface="Constantia" panose="02030602050306030303" pitchFamily="18" charset="0"/>
              </a:rPr>
              <a:t> у </a:t>
            </a:r>
            <a:r>
              <a:rPr lang="ru-RU" dirty="0" err="1">
                <a:latin typeface="Constantia" panose="02030602050306030303" pitchFamily="18" charset="0"/>
              </a:rPr>
              <a:t>твоїй</a:t>
            </a:r>
            <a:r>
              <a:rPr lang="ru-RU" dirty="0">
                <a:latin typeface="Constantia" panose="02030602050306030303" pitchFamily="18" charset="0"/>
              </a:rPr>
              <a:t> </a:t>
            </a:r>
            <a:r>
              <a:rPr lang="ru-RU" dirty="0" err="1">
                <a:latin typeface="Constantia" panose="02030602050306030303" pitchFamily="18" charset="0"/>
              </a:rPr>
              <a:t>школі</a:t>
            </a:r>
            <a:r>
              <a:rPr lang="ru-RU" dirty="0">
                <a:latin typeface="Constantia" panose="02030602050306030303" pitchFamily="18" charset="0"/>
              </a:rPr>
              <a:t> </a:t>
            </a:r>
            <a:r>
              <a:rPr lang="ru-RU" dirty="0" err="1">
                <a:latin typeface="Constantia" panose="02030602050306030303" pitchFamily="18" charset="0"/>
              </a:rPr>
              <a:t>під</a:t>
            </a:r>
            <a:r>
              <a:rPr lang="ru-RU" dirty="0">
                <a:latin typeface="Constantia" panose="02030602050306030303" pitchFamily="18" charset="0"/>
              </a:rPr>
              <a:t> час Спорт </a:t>
            </a:r>
            <a:r>
              <a:rPr lang="ru-RU" dirty="0" err="1">
                <a:latin typeface="Constantia" panose="02030602050306030303" pitchFamily="18" charset="0"/>
              </a:rPr>
              <a:t>Челенджу</a:t>
            </a:r>
            <a:r>
              <a:rPr lang="ru-RU" dirty="0">
                <a:latin typeface="Constantia" panose="02030602050306030303" pitchFamily="18" charset="0"/>
              </a:rPr>
              <a:t>?</a:t>
            </a:r>
            <a:endParaRPr lang="uk-UA" dirty="0">
              <a:latin typeface="Constantia" panose="02030602050306030303" pitchFamily="18" charset="0"/>
            </a:endParaRPr>
          </a:p>
        </p:txBody>
      </p:sp>
      <p:graphicFrame>
        <p:nvGraphicFramePr>
          <p:cNvPr id="6" name="Місце для вмісту 6"/>
          <p:cNvGraphicFramePr>
            <a:graphicFrameLocks/>
          </p:cNvGraphicFramePr>
          <p:nvPr>
            <p:extLst>
              <p:ext uri="{D42A27DB-BD31-4B8C-83A1-F6EECF244321}">
                <p14:modId xmlns:p14="http://schemas.microsoft.com/office/powerpoint/2010/main" val="2451430096"/>
              </p:ext>
            </p:extLst>
          </p:nvPr>
        </p:nvGraphicFramePr>
        <p:xfrm>
          <a:off x="1087120" y="1974334"/>
          <a:ext cx="9733280" cy="4121666"/>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4" descr="Проект Healthy schools - 24 Жовтня 2018 - Опорний заклад ЗСО &quot;Сузір'я&quot;"/>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1" y="0"/>
            <a:ext cx="24974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7859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Проект Healthy schools - 24 Жовтня 2018 - Опорний заклад ЗСО &quot;Сузір'я&quot;"/>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694501" y="0"/>
            <a:ext cx="24974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fontScale="90000"/>
          </a:bodyPr>
          <a:lstStyle/>
          <a:p>
            <a:r>
              <a:rPr lang="ru-RU" dirty="0" err="1">
                <a:latin typeface="Constantia" panose="02030602050306030303" pitchFamily="18" charset="0"/>
              </a:rPr>
              <a:t>Чи</a:t>
            </a:r>
            <a:r>
              <a:rPr lang="ru-RU" dirty="0">
                <a:latin typeface="Constantia" panose="02030602050306030303" pitchFamily="18" charset="0"/>
              </a:rPr>
              <a:t> </a:t>
            </a:r>
            <a:r>
              <a:rPr lang="ru-RU" dirty="0" err="1">
                <a:latin typeface="Constantia" panose="02030602050306030303" pitchFamily="18" charset="0"/>
              </a:rPr>
              <a:t>хотів</a:t>
            </a:r>
            <a:r>
              <a:rPr lang="ru-RU" dirty="0">
                <a:latin typeface="Constantia" panose="02030602050306030303" pitchFamily="18" charset="0"/>
              </a:rPr>
              <a:t>/ла би </a:t>
            </a:r>
            <a:r>
              <a:rPr lang="ru-RU" dirty="0" err="1">
                <a:latin typeface="Constantia" panose="02030602050306030303" pitchFamily="18" charset="0"/>
              </a:rPr>
              <a:t>ти</a:t>
            </a:r>
            <a:r>
              <a:rPr lang="ru-RU" dirty="0">
                <a:latin typeface="Constantia" panose="02030602050306030303" pitchFamily="18" charset="0"/>
              </a:rPr>
              <a:t>, </a:t>
            </a:r>
            <a:r>
              <a:rPr lang="ru-RU" dirty="0" err="1">
                <a:latin typeface="Constantia" panose="02030602050306030303" pitchFamily="18" charset="0"/>
              </a:rPr>
              <a:t>щоб</a:t>
            </a:r>
            <a:r>
              <a:rPr lang="ru-RU" dirty="0">
                <a:latin typeface="Constantia" panose="02030602050306030303" pitchFamily="18" charset="0"/>
              </a:rPr>
              <a:t> твоя школа </a:t>
            </a:r>
            <a:r>
              <a:rPr lang="ru-RU" dirty="0" err="1">
                <a:latin typeface="Constantia" panose="02030602050306030303" pitchFamily="18" charset="0"/>
              </a:rPr>
              <a:t>ще</a:t>
            </a:r>
            <a:r>
              <a:rPr lang="ru-RU" dirty="0">
                <a:latin typeface="Constantia" panose="02030602050306030303" pitchFamily="18" charset="0"/>
              </a:rPr>
              <a:t> раз взяла участь у Спорт </a:t>
            </a:r>
            <a:r>
              <a:rPr lang="ru-RU" dirty="0" err="1">
                <a:latin typeface="Constantia" panose="02030602050306030303" pitchFamily="18" charset="0"/>
              </a:rPr>
              <a:t>Челенджі</a:t>
            </a:r>
            <a:r>
              <a:rPr lang="ru-RU" dirty="0">
                <a:latin typeface="Constantia" panose="02030602050306030303" pitchFamily="18" charset="0"/>
              </a:rPr>
              <a:t> </a:t>
            </a:r>
            <a:r>
              <a:rPr lang="ru-RU" dirty="0" err="1">
                <a:latin typeface="Constantia" panose="02030602050306030303" pitchFamily="18" charset="0"/>
              </a:rPr>
              <a:t>або</a:t>
            </a:r>
            <a:r>
              <a:rPr lang="ru-RU" dirty="0">
                <a:latin typeface="Constantia" panose="02030602050306030303" pitchFamily="18" charset="0"/>
              </a:rPr>
              <a:t> </a:t>
            </a:r>
            <a:r>
              <a:rPr lang="ru-RU" dirty="0" err="1">
                <a:latin typeface="Constantia" panose="02030602050306030303" pitchFamily="18" charset="0"/>
              </a:rPr>
              <a:t>подібній</a:t>
            </a:r>
            <a:r>
              <a:rPr lang="ru-RU" dirty="0">
                <a:latin typeface="Constantia" panose="02030602050306030303" pitchFamily="18" charset="0"/>
              </a:rPr>
              <a:t> </a:t>
            </a:r>
            <a:r>
              <a:rPr lang="ru-RU" dirty="0" err="1">
                <a:latin typeface="Constantia" panose="02030602050306030303" pitchFamily="18" charset="0"/>
              </a:rPr>
              <a:t>програмі</a:t>
            </a:r>
            <a:r>
              <a:rPr lang="ru-RU" dirty="0">
                <a:latin typeface="Constantia" panose="02030602050306030303" pitchFamily="18" charset="0"/>
              </a:rPr>
              <a:t>? </a:t>
            </a:r>
            <a:endParaRPr lang="uk-UA" dirty="0">
              <a:latin typeface="Constantia" panose="02030602050306030303" pitchFamily="18" charset="0"/>
            </a:endParaRPr>
          </a:p>
        </p:txBody>
      </p:sp>
      <p:sp>
        <p:nvSpPr>
          <p:cNvPr id="3" name="Місце для вмісту 2"/>
          <p:cNvSpPr>
            <a:spLocks noGrp="1"/>
          </p:cNvSpPr>
          <p:nvPr>
            <p:ph idx="1"/>
          </p:nvPr>
        </p:nvSpPr>
        <p:spPr/>
        <p:txBody>
          <a:bodyPr/>
          <a:lstStyle/>
          <a:p>
            <a:endParaRPr lang="uk-UA"/>
          </a:p>
        </p:txBody>
      </p:sp>
      <p:graphicFrame>
        <p:nvGraphicFramePr>
          <p:cNvPr id="4" name="Місце для вмісту 6"/>
          <p:cNvGraphicFramePr>
            <a:graphicFrameLocks/>
          </p:cNvGraphicFramePr>
          <p:nvPr>
            <p:extLst>
              <p:ext uri="{D42A27DB-BD31-4B8C-83A1-F6EECF244321}">
                <p14:modId xmlns:p14="http://schemas.microsoft.com/office/powerpoint/2010/main" val="2889278062"/>
              </p:ext>
            </p:extLst>
          </p:nvPr>
        </p:nvGraphicFramePr>
        <p:xfrm>
          <a:off x="1087120" y="1974334"/>
          <a:ext cx="9733280" cy="41216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99953377"/>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TotalTime>
  <Words>185</Words>
  <Application>Microsoft Office PowerPoint</Application>
  <PresentationFormat>Широкий екран</PresentationFormat>
  <Paragraphs>32</Paragraphs>
  <Slides>10</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10</vt:i4>
      </vt:variant>
    </vt:vector>
  </HeadingPairs>
  <TitlesOfParts>
    <vt:vector size="16" baseType="lpstr">
      <vt:lpstr>Arial</vt:lpstr>
      <vt:lpstr>Artemis cursive</vt:lpstr>
      <vt:lpstr>Calibri</vt:lpstr>
      <vt:lpstr>Calibri Light</vt:lpstr>
      <vt:lpstr>Constantia</vt:lpstr>
      <vt:lpstr>Тема Office</vt:lpstr>
      <vt:lpstr>Фінальне опитування учнів Козацького НВК  «ЗОШ І-ІІІ ст. - ДНЗ»</vt:lpstr>
      <vt:lpstr>Результати вихідного тестування Всеукраїнської програми «Healthy Schools: заради здорових і радісних школярів»</vt:lpstr>
      <vt:lpstr>Як часто ти займаєшся спортом?</vt:lpstr>
      <vt:lpstr>Ти ведеш активний спосіб життя?</vt:lpstr>
      <vt:lpstr>Чи подобаються тобі уроки фізкультури у школі?</vt:lpstr>
      <vt:lpstr>Чи подобається тобі займатися спортом?</vt:lpstr>
      <vt:lpstr>Чи дізнався/лась ти більше про важливість спорту під час участі у Спорт Челенджі?</vt:lpstr>
      <vt:lpstr>Презентація PowerPoint</vt:lpstr>
      <vt:lpstr>Чи хотів/ла би ти, щоб твоя школа ще раз взяла участь у Спорт Челенджі або подібній програмі? </vt:lpstr>
      <vt:lpstr>Порівнюючи результати вхідного та фінального опитування можна побачити, що збільшилась кількість учнів, які роблять ранкову руханку. Всі учні досить активно займаються спортом та із задоволенням відвідують уроки фізичної культури. Проведені челенджи надихнули учнів бути більш активними та дали змогу ознайомитися з корисною інформацією про спортивне життя в інших країнах.  Всі учні із задоволенням долучалися до фізичних активностей, вподальшому хочуть приймати участь в подібних заходах.</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Моніторинг дослідження фізичних активностей учнів Козацького НВК  «ЗОШ І-ІІІ ст. - ДНЗ»</dc:title>
  <dc:creator>rozumniki</dc:creator>
  <cp:lastModifiedBy>rozumniki</cp:lastModifiedBy>
  <cp:revision>17</cp:revision>
  <dcterms:created xsi:type="dcterms:W3CDTF">2020-11-23T09:36:53Z</dcterms:created>
  <dcterms:modified xsi:type="dcterms:W3CDTF">2020-12-15T10:16:01Z</dcterms:modified>
</cp:coreProperties>
</file>