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_Microsoft_Excel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solidFill>
              <a:latin typeface="Constantia" panose="02030602050306030303" pitchFamily="18" charset="0"/>
              <a:ea typeface="+mn-ea"/>
              <a:cs typeface="+mn-cs"/>
            </a:defRPr>
          </a:pPr>
          <a:endParaRPr lang="uk-UA"/>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Аркуш1!$B$1</c:f>
              <c:strCache>
                <c:ptCount val="1"/>
                <c:pt idx="0">
                  <c:v>Чи робиш ти ранкову руханку?</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4-0B78-49A7-B55B-19E8C12E90AB}"/>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1-0B78-49A7-B55B-19E8C12E90AB}"/>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2-0B78-49A7-B55B-19E8C12E90AB}"/>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0B78-49A7-B55B-19E8C12E90AB}"/>
              </c:ext>
            </c:extLst>
          </c:dPt>
          <c:dLbls>
            <c:dLbl>
              <c:idx val="0"/>
              <c:layout>
                <c:manualLayout>
                  <c:x val="-4.3230343489672488E-2"/>
                  <c:y val="0.1119543000336907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B78-49A7-B55B-19E8C12E90AB}"/>
                </c:ext>
              </c:extLst>
            </c:dLbl>
            <c:dLbl>
              <c:idx val="1"/>
              <c:layout>
                <c:manualLayout>
                  <c:x val="-0.1063365380957815"/>
                  <c:y val="-0.1936059667164443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B78-49A7-B55B-19E8C12E90AB}"/>
                </c:ext>
              </c:extLst>
            </c:dLbl>
            <c:dLbl>
              <c:idx val="2"/>
              <c:layout>
                <c:manualLayout>
                  <c:x val="6.3089552664612622E-2"/>
                  <c:y val="-0.1682406652850226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B78-49A7-B55B-19E8C12E90AB}"/>
                </c:ext>
              </c:extLst>
            </c:dLbl>
            <c:dLbl>
              <c:idx val="3"/>
              <c:layout>
                <c:manualLayout>
                  <c:x val="9.4058208756514133E-2"/>
                  <c:y val="5.1767755113484637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B78-49A7-B55B-19E8C12E90AB}"/>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Так, кожного ранку</c:v>
                </c:pt>
                <c:pt idx="1">
                  <c:v>Іноді</c:v>
                </c:pt>
                <c:pt idx="2">
                  <c:v>Рідко</c:v>
                </c:pt>
                <c:pt idx="3">
                  <c:v>Ні</c:v>
                </c:pt>
              </c:strCache>
            </c:strRef>
          </c:cat>
          <c:val>
            <c:numRef>
              <c:f>Аркуш1!$B$2:$B$5</c:f>
              <c:numCache>
                <c:formatCode>General</c:formatCode>
                <c:ptCount val="4"/>
                <c:pt idx="0">
                  <c:v>11</c:v>
                </c:pt>
                <c:pt idx="1">
                  <c:v>39</c:v>
                </c:pt>
                <c:pt idx="2">
                  <c:v>7</c:v>
                </c:pt>
                <c:pt idx="3">
                  <c:v>21</c:v>
                </c:pt>
              </c:numCache>
            </c:numRef>
          </c:val>
          <c:extLst>
            <c:ext xmlns:c16="http://schemas.microsoft.com/office/drawing/2014/chart" uri="{C3380CC4-5D6E-409C-BE32-E72D297353CC}">
              <c16:uniqueId val="{00000000-0B78-49A7-B55B-19E8C12E90AB}"/>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7.0558028072577883E-3"/>
          <c:y val="0.18726331992596304"/>
          <c:w val="0.22260327513408645"/>
          <c:h val="0.6813977677670638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B120-44F2-A20F-8B2C8D355CC8}"/>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B120-44F2-A20F-8B2C8D355CC8}"/>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B120-44F2-A20F-8B2C8D355CC8}"/>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B120-44F2-A20F-8B2C8D355CC8}"/>
              </c:ext>
            </c:extLst>
          </c:dPt>
          <c:dLbls>
            <c:dLbl>
              <c:idx val="0"/>
              <c:layout>
                <c:manualLayout>
                  <c:x val="-0.1371760598688212"/>
                  <c:y val="-0.1838484729233275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120-44F2-A20F-8B2C8D355CC8}"/>
                </c:ext>
              </c:extLst>
            </c:dLbl>
            <c:dLbl>
              <c:idx val="1"/>
              <c:layout>
                <c:manualLayout>
                  <c:x val="3.8496478062893594E-2"/>
                  <c:y val="-0.2336625529579543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120-44F2-A20F-8B2C8D355CC8}"/>
                </c:ext>
              </c:extLst>
            </c:dLbl>
            <c:dLbl>
              <c:idx val="2"/>
              <c:layout>
                <c:manualLayout>
                  <c:x val="0.14659683066756529"/>
                  <c:y val="-8.01423502049899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120-44F2-A20F-8B2C8D355CC8}"/>
                </c:ext>
              </c:extLst>
            </c:dLbl>
            <c:dLbl>
              <c:idx val="3"/>
              <c:layout>
                <c:manualLayout>
                  <c:x val="7.9413106373185608E-3"/>
                  <c:y val="0.1041493900767311"/>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120-44F2-A20F-8B2C8D355CC8}"/>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Декілька разів на тиждень</c:v>
                </c:pt>
                <c:pt idx="1">
                  <c:v>Раз на тиждень</c:v>
                </c:pt>
                <c:pt idx="2">
                  <c:v>Тільки на шкільних уроках фізкультури</c:v>
                </c:pt>
                <c:pt idx="3">
                  <c:v>Майже ніколи</c:v>
                </c:pt>
              </c:strCache>
            </c:strRef>
          </c:cat>
          <c:val>
            <c:numRef>
              <c:f>Аркуш1!$B$2:$B$5</c:f>
              <c:numCache>
                <c:formatCode>General</c:formatCode>
                <c:ptCount val="4"/>
                <c:pt idx="0">
                  <c:v>28</c:v>
                </c:pt>
                <c:pt idx="1">
                  <c:v>8</c:v>
                </c:pt>
                <c:pt idx="2">
                  <c:v>19</c:v>
                </c:pt>
                <c:pt idx="3">
                  <c:v>1</c:v>
                </c:pt>
              </c:numCache>
            </c:numRef>
          </c:val>
          <c:extLst>
            <c:ext xmlns:c16="http://schemas.microsoft.com/office/drawing/2014/chart" uri="{C3380CC4-5D6E-409C-BE32-E72D297353CC}">
              <c16:uniqueId val="{00000008-B120-44F2-A20F-8B2C8D355CC8}"/>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2F9F-4017-83C8-6FD8E219BCF6}"/>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2F9F-4017-83C8-6FD8E219BCF6}"/>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2F9F-4017-83C8-6FD8E219BCF6}"/>
              </c:ext>
            </c:extLst>
          </c:dPt>
          <c:dLbls>
            <c:dLbl>
              <c:idx val="0"/>
              <c:layout>
                <c:manualLayout>
                  <c:x val="-0.1371760598688212"/>
                  <c:y val="-0.183848472923327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F9F-4017-83C8-6FD8E219BCF6}"/>
                </c:ext>
              </c:extLst>
            </c:dLbl>
            <c:dLbl>
              <c:idx val="1"/>
              <c:layout>
                <c:manualLayout>
                  <c:x val="0.11547977660151552"/>
                  <c:y val="3.440865902283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F9F-4017-83C8-6FD8E219BCF6}"/>
                </c:ext>
              </c:extLst>
            </c:dLbl>
            <c:dLbl>
              <c:idx val="2"/>
              <c:layout>
                <c:manualLayout>
                  <c:x val="1.742146532309766E-2"/>
                  <c:y val="0.11178901929462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F9F-4017-83C8-6FD8E219BCF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Аркуш1!$A$2:$A$4</c:f>
              <c:strCache>
                <c:ptCount val="3"/>
                <c:pt idx="0">
                  <c:v>Так, я багато рухаюсь і займаюсь спортом</c:v>
                </c:pt>
                <c:pt idx="1">
                  <c:v>Я багато рухаюсь, але спортом займаюсь не регулярно</c:v>
                </c:pt>
                <c:pt idx="2">
                  <c:v>Ні, більшу частину дня я проводжу сидячі</c:v>
                </c:pt>
              </c:strCache>
            </c:strRef>
          </c:cat>
          <c:val>
            <c:numRef>
              <c:f>Аркуш1!$B$2:$B$4</c:f>
              <c:numCache>
                <c:formatCode>General</c:formatCode>
                <c:ptCount val="3"/>
                <c:pt idx="0">
                  <c:v>31</c:v>
                </c:pt>
                <c:pt idx="1">
                  <c:v>24</c:v>
                </c:pt>
                <c:pt idx="2">
                  <c:v>2</c:v>
                </c:pt>
              </c:numCache>
            </c:numRef>
          </c:val>
          <c:extLst>
            <c:ext xmlns:c16="http://schemas.microsoft.com/office/drawing/2014/chart" uri="{C3380CC4-5D6E-409C-BE32-E72D297353CC}">
              <c16:uniqueId val="{00000008-2F9F-4017-83C8-6FD8E219BCF6}"/>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5DE-459C-98B2-F542EE391466}"/>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85DE-459C-98B2-F542EE391466}"/>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5DE-459C-98B2-F542EE391466}"/>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85DE-459C-98B2-F542EE391466}"/>
              </c:ext>
            </c:extLst>
          </c:dPt>
          <c:dLbls>
            <c:dLbl>
              <c:idx val="0"/>
              <c:layout>
                <c:manualLayout>
                  <c:x val="-0.12412804316735991"/>
                  <c:y val="-0.2947744916739978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5DE-459C-98B2-F542EE391466}"/>
                </c:ext>
              </c:extLst>
            </c:dLbl>
            <c:dLbl>
              <c:idx val="1"/>
              <c:layout>
                <c:manualLayout>
                  <c:x val="6.4592511465816252E-2"/>
                  <c:y val="8.13425930194246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5DE-459C-98B2-F542EE391466}"/>
                </c:ext>
              </c:extLst>
            </c:dLbl>
            <c:dLbl>
              <c:idx val="2"/>
              <c:layout>
                <c:manualLayout>
                  <c:x val="0.14659683066756529"/>
                  <c:y val="-8.01423502049899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5DE-459C-98B2-F542EE39146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Загалом так</c:v>
                </c:pt>
                <c:pt idx="1">
                  <c:v>Так, але хотілося б більшого різноманіття активностей</c:v>
                </c:pt>
                <c:pt idx="2">
                  <c:v>Не дуже, мені б хотілося займатися іншими вправами і активностями</c:v>
                </c:pt>
                <c:pt idx="3">
                  <c:v>Ні, мені не подобаються ці уроки</c:v>
                </c:pt>
              </c:strCache>
            </c:strRef>
          </c:cat>
          <c:val>
            <c:numRef>
              <c:f>Аркуш1!$B$2:$B$5</c:f>
              <c:numCache>
                <c:formatCode>General</c:formatCode>
                <c:ptCount val="4"/>
                <c:pt idx="0">
                  <c:v>45</c:v>
                </c:pt>
                <c:pt idx="1">
                  <c:v>11</c:v>
                </c:pt>
                <c:pt idx="2">
                  <c:v>0</c:v>
                </c:pt>
                <c:pt idx="3">
                  <c:v>0</c:v>
                </c:pt>
              </c:numCache>
            </c:numRef>
          </c:val>
          <c:extLst>
            <c:ext xmlns:c16="http://schemas.microsoft.com/office/drawing/2014/chart" uri="{C3380CC4-5D6E-409C-BE32-E72D297353CC}">
              <c16:uniqueId val="{00000008-85DE-459C-98B2-F542EE391466}"/>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5.1168629384331461E-4"/>
          <c:w val="0.36613145825456578"/>
          <c:h val="0.93786274773356215"/>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B52-4071-B8F5-A45DDEEE113D}"/>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8B52-4071-B8F5-A45DDEEE113D}"/>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B52-4071-B8F5-A45DDEEE113D}"/>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8B52-4071-B8F5-A45DDEEE113D}"/>
              </c:ext>
            </c:extLst>
          </c:dPt>
          <c:dLbls>
            <c:dLbl>
              <c:idx val="0"/>
              <c:layout>
                <c:manualLayout>
                  <c:x val="-0.10586081978531389"/>
                  <c:y val="-0.350237501049332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B52-4071-B8F5-A45DDEEE113D}"/>
                </c:ext>
              </c:extLst>
            </c:dLbl>
            <c:dLbl>
              <c:idx val="1"/>
              <c:layout>
                <c:manualLayout>
                  <c:x val="4.8934891424062599E-2"/>
                  <c:y val="8.4881695896756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B52-4071-B8F5-A45DDEEE113D}"/>
                </c:ext>
              </c:extLst>
            </c:dLbl>
            <c:dLbl>
              <c:idx val="2"/>
              <c:layout>
                <c:manualLayout>
                  <c:x val="1.8726266993243798E-2"/>
                  <c:y val="9.7505959968614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52-4071-B8F5-A45DDEEE113D}"/>
                </c:ext>
              </c:extLst>
            </c:dLbl>
            <c:dLbl>
              <c:idx val="3"/>
              <c:layout>
                <c:manualLayout>
                  <c:x val="7.9413106373185608E-3"/>
                  <c:y val="0.1041493900767311"/>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B52-4071-B8F5-A45DDEEE113D}"/>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Так</c:v>
                </c:pt>
                <c:pt idx="1">
                  <c:v>Не дуже, це досить нудно</c:v>
                </c:pt>
                <c:pt idx="2">
                  <c:v>Здебільшого мені лінь це робити</c:v>
                </c:pt>
                <c:pt idx="3">
                  <c:v>Ні, взагалі не подобається</c:v>
                </c:pt>
              </c:strCache>
            </c:strRef>
          </c:cat>
          <c:val>
            <c:numRef>
              <c:f>Аркуш1!$B$2:$B$5</c:f>
              <c:numCache>
                <c:formatCode>General</c:formatCode>
                <c:ptCount val="4"/>
                <c:pt idx="0">
                  <c:v>51</c:v>
                </c:pt>
                <c:pt idx="1">
                  <c:v>5</c:v>
                </c:pt>
                <c:pt idx="2">
                  <c:v>1</c:v>
                </c:pt>
                <c:pt idx="3">
                  <c:v>1</c:v>
                </c:pt>
              </c:numCache>
            </c:numRef>
          </c:val>
          <c:extLst>
            <c:ext xmlns:c16="http://schemas.microsoft.com/office/drawing/2014/chart" uri="{C3380CC4-5D6E-409C-BE32-E72D297353CC}">
              <c16:uniqueId val="{00000008-8B52-4071-B8F5-A45DDEEE113D}"/>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395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4207102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109256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90848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4197357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B9A021BB-2291-46E7-95AE-54F7BCE40F68}" type="datetimeFigureOut">
              <a:rPr lang="uk-UA" smtClean="0"/>
              <a:t>24.11.2020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0699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B9A021BB-2291-46E7-95AE-54F7BCE40F68}" type="datetimeFigureOut">
              <a:rPr lang="uk-UA" smtClean="0"/>
              <a:t>24.11.2020</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47145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B9A021BB-2291-46E7-95AE-54F7BCE40F68}" type="datetimeFigureOut">
              <a:rPr lang="uk-UA" smtClean="0"/>
              <a:t>24.11.2020</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69351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B9A021BB-2291-46E7-95AE-54F7BCE40F68}" type="datetimeFigureOut">
              <a:rPr lang="uk-UA" smtClean="0"/>
              <a:t>24.11.2020</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174641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B9A021BB-2291-46E7-95AE-54F7BCE40F68}" type="datetimeFigureOut">
              <a:rPr lang="uk-UA" smtClean="0"/>
              <a:t>24.11.2020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301705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B9A021BB-2291-46E7-95AE-54F7BCE40F68}" type="datetimeFigureOut">
              <a:rPr lang="uk-UA" smtClean="0"/>
              <a:t>24.11.2020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80417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021BB-2291-46E7-95AE-54F7BCE40F68}" type="datetimeFigureOut">
              <a:rPr lang="uk-UA" smtClean="0"/>
              <a:t>24.11.2020</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0F7FE-B4E0-4870-BF6F-3B61C1FDB44A}" type="slidenum">
              <a:rPr lang="uk-UA" smtClean="0"/>
              <a:t>‹№›</a:t>
            </a:fld>
            <a:endParaRPr lang="uk-UA"/>
          </a:p>
        </p:txBody>
      </p:sp>
    </p:spTree>
    <p:extLst>
      <p:ext uri="{BB962C8B-B14F-4D97-AF65-F5344CB8AC3E}">
        <p14:creationId xmlns:p14="http://schemas.microsoft.com/office/powerpoint/2010/main" val="2632601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2" y="1"/>
            <a:ext cx="24974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831272" y="2001837"/>
            <a:ext cx="9144000" cy="2387600"/>
          </a:xfrm>
        </p:spPr>
        <p:txBody>
          <a:bodyPr>
            <a:normAutofit fontScale="90000"/>
          </a:bodyPr>
          <a:lstStyle/>
          <a:p>
            <a:r>
              <a:rPr lang="uk-UA" dirty="0" smtClean="0">
                <a:solidFill>
                  <a:srgbClr val="FF0000"/>
                </a:solidFill>
                <a:latin typeface="Constantia" panose="02030602050306030303" pitchFamily="18" charset="0"/>
              </a:rPr>
              <a:t>Моніторинг дослідження фізичних </a:t>
            </a:r>
            <a:r>
              <a:rPr lang="uk-UA" dirty="0" err="1" smtClean="0">
                <a:solidFill>
                  <a:srgbClr val="FF0000"/>
                </a:solidFill>
                <a:latin typeface="Constantia" panose="02030602050306030303" pitchFamily="18" charset="0"/>
              </a:rPr>
              <a:t>активностей</a:t>
            </a:r>
            <a:r>
              <a:rPr lang="uk-UA" dirty="0" smtClean="0">
                <a:solidFill>
                  <a:srgbClr val="FF0000"/>
                </a:solidFill>
                <a:latin typeface="Constantia" panose="02030602050306030303" pitchFamily="18" charset="0"/>
              </a:rPr>
              <a:t> учнів Козацького НВК </a:t>
            </a:r>
            <a:br>
              <a:rPr lang="uk-UA" dirty="0" smtClean="0">
                <a:solidFill>
                  <a:srgbClr val="FF0000"/>
                </a:solidFill>
                <a:latin typeface="Constantia" panose="02030602050306030303" pitchFamily="18" charset="0"/>
              </a:rPr>
            </a:br>
            <a:r>
              <a:rPr lang="uk-UA" dirty="0" smtClean="0">
                <a:solidFill>
                  <a:srgbClr val="FF0000"/>
                </a:solidFill>
                <a:latin typeface="Constantia" panose="02030602050306030303" pitchFamily="18" charset="0"/>
              </a:rPr>
              <a:t>«ЗОШ І-ІІІ ст. - ДНЗ»</a:t>
            </a:r>
            <a:endParaRPr lang="uk-UA" dirty="0">
              <a:solidFill>
                <a:srgbClr val="FF0000"/>
              </a:solidFill>
              <a:latin typeface="Constantia" panose="02030602050306030303" pitchFamily="18" charset="0"/>
            </a:endParaRPr>
          </a:p>
        </p:txBody>
      </p:sp>
      <p:sp>
        <p:nvSpPr>
          <p:cNvPr id="3" name="Пі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3944277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775781" y="-172720"/>
            <a:ext cx="24974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pPr algn="ctr"/>
            <a:r>
              <a:rPr lang="uk-UA" dirty="0" smtClean="0">
                <a:solidFill>
                  <a:srgbClr val="FF0000"/>
                </a:solidFill>
                <a:latin typeface="+mn-lt"/>
              </a:rPr>
              <a:t>Результати вхідного тестування Всеукраїнської програми «</a:t>
            </a:r>
            <a:r>
              <a:rPr lang="en-US" b="1" dirty="0" smtClean="0">
                <a:solidFill>
                  <a:srgbClr val="FF0000"/>
                </a:solidFill>
                <a:latin typeface="+mn-lt"/>
              </a:rPr>
              <a:t>Healthy</a:t>
            </a:r>
            <a:r>
              <a:rPr lang="en-US" b="1" dirty="0">
                <a:solidFill>
                  <a:srgbClr val="FF0000"/>
                </a:solidFill>
                <a:latin typeface="+mn-lt"/>
              </a:rPr>
              <a:t> Schools</a:t>
            </a:r>
            <a:r>
              <a:rPr lang="en-US" dirty="0">
                <a:solidFill>
                  <a:srgbClr val="FF0000"/>
                </a:solidFill>
                <a:latin typeface="+mn-lt"/>
              </a:rPr>
              <a:t>: </a:t>
            </a:r>
            <a:r>
              <a:rPr lang="uk-UA" dirty="0">
                <a:solidFill>
                  <a:srgbClr val="FF0000"/>
                </a:solidFill>
                <a:latin typeface="+mn-lt"/>
              </a:rPr>
              <a:t>заради здорових і радісних </a:t>
            </a:r>
            <a:r>
              <a:rPr lang="uk-UA" dirty="0" smtClean="0">
                <a:solidFill>
                  <a:srgbClr val="FF0000"/>
                </a:solidFill>
                <a:latin typeface="+mn-lt"/>
              </a:rPr>
              <a:t>школярів»</a:t>
            </a:r>
            <a:endParaRPr lang="uk-UA" dirty="0">
              <a:solidFill>
                <a:srgbClr val="FF0000"/>
              </a:solidFill>
              <a:latin typeface="+mn-lt"/>
            </a:endParaRPr>
          </a:p>
        </p:txBody>
      </p:sp>
      <p:graphicFrame>
        <p:nvGraphicFramePr>
          <p:cNvPr id="7" name="Місце для вмісту 6"/>
          <p:cNvGraphicFramePr>
            <a:graphicFrameLocks noGrp="1"/>
          </p:cNvGraphicFramePr>
          <p:nvPr>
            <p:ph idx="1"/>
            <p:extLst>
              <p:ext uri="{D42A27DB-BD31-4B8C-83A1-F6EECF244321}">
                <p14:modId xmlns:p14="http://schemas.microsoft.com/office/powerpoint/2010/main" val="183353381"/>
              </p:ext>
            </p:extLst>
          </p:nvPr>
        </p:nvGraphicFramePr>
        <p:xfrm>
          <a:off x="909320" y="185610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7065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Як часто ти займаєшся спортом?</a:t>
            </a:r>
            <a:endParaRPr lang="uk-UA" dirty="0">
              <a:latin typeface="Constantia" panose="02030602050306030303" pitchFamily="18" charset="0"/>
            </a:endParaRPr>
          </a:p>
        </p:txBody>
      </p:sp>
      <p:sp>
        <p:nvSpPr>
          <p:cNvPr id="3" name="Місце для вмісту 2"/>
          <p:cNvSpPr>
            <a:spLocks noGrp="1"/>
          </p:cNvSpPr>
          <p:nvPr>
            <p:ph idx="1"/>
          </p:nvPr>
        </p:nvSpPr>
        <p:spPr>
          <a:xfrm>
            <a:off x="609600" y="1825624"/>
            <a:ext cx="10744200" cy="4595495"/>
          </a:xfrm>
        </p:spPr>
        <p:txBody>
          <a:bodyPr/>
          <a:lstStyle/>
          <a:p>
            <a:endParaRPr lang="uk-UA" dirty="0"/>
          </a:p>
        </p:txBody>
      </p:sp>
      <p:pic>
        <p:nvPicPr>
          <p:cNvPr id="5"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Місце для вмісту 6"/>
          <p:cNvGraphicFramePr>
            <a:graphicFrameLocks/>
          </p:cNvGraphicFramePr>
          <p:nvPr>
            <p:extLst>
              <p:ext uri="{D42A27DB-BD31-4B8C-83A1-F6EECF244321}">
                <p14:modId xmlns:p14="http://schemas.microsoft.com/office/powerpoint/2010/main" val="1372231929"/>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1497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Ти ведеш активний спосіб життя?</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Місце для вмісту 6"/>
          <p:cNvGraphicFramePr>
            <a:graphicFrameLocks/>
          </p:cNvGraphicFramePr>
          <p:nvPr>
            <p:extLst>
              <p:ext uri="{D42A27DB-BD31-4B8C-83A1-F6EECF244321}">
                <p14:modId xmlns:p14="http://schemas.microsoft.com/office/powerpoint/2010/main" val="207398010"/>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6007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Чи подобаються тобі </a:t>
            </a:r>
            <a:r>
              <a:rPr lang="uk-UA" dirty="0" err="1" smtClean="0">
                <a:latin typeface="Constantia" panose="02030602050306030303" pitchFamily="18" charset="0"/>
              </a:rPr>
              <a:t>уроки</a:t>
            </a:r>
            <a:r>
              <a:rPr lang="uk-UA" dirty="0" smtClean="0">
                <a:latin typeface="Constantia" panose="02030602050306030303" pitchFamily="18" charset="0"/>
              </a:rPr>
              <a:t> фізкультури у школі?</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Місце для вмісту 6"/>
          <p:cNvGraphicFramePr>
            <a:graphicFrameLocks/>
          </p:cNvGraphicFramePr>
          <p:nvPr>
            <p:extLst>
              <p:ext uri="{D42A27DB-BD31-4B8C-83A1-F6EECF244321}">
                <p14:modId xmlns:p14="http://schemas.microsoft.com/office/powerpoint/2010/main" val="2187490702"/>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1352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Чи подобається тобі займатися спортом?</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Місце для вмісту 6"/>
          <p:cNvGraphicFramePr>
            <a:graphicFrameLocks/>
          </p:cNvGraphicFramePr>
          <p:nvPr>
            <p:extLst>
              <p:ext uri="{D42A27DB-BD31-4B8C-83A1-F6EECF244321}">
                <p14:modId xmlns:p14="http://schemas.microsoft.com/office/powerpoint/2010/main" val="2265995801"/>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8408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768" y="628073"/>
            <a:ext cx="8880105" cy="5588000"/>
          </a:xfrm>
        </p:spPr>
        <p:txBody>
          <a:bodyPr>
            <a:normAutofit/>
          </a:bodyPr>
          <a:lstStyle/>
          <a:p>
            <a:r>
              <a:rPr lang="uk-UA" sz="3600" dirty="0" smtClean="0">
                <a:solidFill>
                  <a:srgbClr val="0070C0"/>
                </a:solidFill>
                <a:latin typeface="Artemis cursive" panose="02000504080000090003" pitchFamily="2" charset="0"/>
              </a:rPr>
              <a:t>За результатами тестування можемо зробити висновок, що більшість учнів люблять займатися спортом, залюбки відвідують </a:t>
            </a:r>
            <a:r>
              <a:rPr lang="uk-UA" sz="3600" dirty="0" err="1" smtClean="0">
                <a:solidFill>
                  <a:srgbClr val="0070C0"/>
                </a:solidFill>
                <a:latin typeface="Artemis cursive" panose="02000504080000090003" pitchFamily="2" charset="0"/>
              </a:rPr>
              <a:t>уроки</a:t>
            </a:r>
            <a:r>
              <a:rPr lang="uk-UA" sz="3600" dirty="0" smtClean="0">
                <a:solidFill>
                  <a:srgbClr val="0070C0"/>
                </a:solidFill>
                <a:latin typeface="Artemis cursive" panose="02000504080000090003" pitchFamily="2" charset="0"/>
              </a:rPr>
              <a:t> фізкультури. Проте, значній кількісті дітей  не вистачає сили  волі щоб ранкову </a:t>
            </a:r>
            <a:r>
              <a:rPr lang="uk-UA" sz="3600" dirty="0" err="1" smtClean="0">
                <a:solidFill>
                  <a:srgbClr val="0070C0"/>
                </a:solidFill>
                <a:latin typeface="Artemis cursive" panose="02000504080000090003" pitchFamily="2" charset="0"/>
              </a:rPr>
              <a:t>руханку</a:t>
            </a:r>
            <a:r>
              <a:rPr lang="uk-UA" sz="3600" dirty="0" smtClean="0">
                <a:solidFill>
                  <a:srgbClr val="0070C0"/>
                </a:solidFill>
                <a:latin typeface="Artemis cursive" panose="02000504080000090003" pitchFamily="2" charset="0"/>
              </a:rPr>
              <a:t> робити регулярно. Тож всім нам є над чим попрацювати!</a:t>
            </a:r>
            <a:endParaRPr lang="uk-UA" sz="3600" dirty="0">
              <a:solidFill>
                <a:srgbClr val="0070C0"/>
              </a:solidFill>
              <a:latin typeface="Artemis cursive" panose="02000504080000090003" pitchFamily="2" charset="0"/>
            </a:endParaRPr>
          </a:p>
        </p:txBody>
      </p:sp>
      <p:pic>
        <p:nvPicPr>
          <p:cNvPr id="4" name="Місце для вмісту 3"/>
          <p:cNvPicPr>
            <a:picLocks noGrp="1" noChangeAspect="1"/>
          </p:cNvPicPr>
          <p:nvPr>
            <p:ph idx="1"/>
          </p:nvPr>
        </p:nvPicPr>
        <p:blipFill>
          <a:blip r:embed="rId2"/>
          <a:stretch>
            <a:fillRect/>
          </a:stretch>
        </p:blipFill>
        <p:spPr>
          <a:xfrm>
            <a:off x="9696532" y="0"/>
            <a:ext cx="2495468" cy="6847321"/>
          </a:xfrm>
          <a:prstGeom prst="rect">
            <a:avLst/>
          </a:prstGeom>
        </p:spPr>
      </p:pic>
    </p:spTree>
    <p:extLst>
      <p:ext uri="{BB962C8B-B14F-4D97-AF65-F5344CB8AC3E}">
        <p14:creationId xmlns:p14="http://schemas.microsoft.com/office/powerpoint/2010/main" val="2947430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9698520" y="0"/>
            <a:ext cx="2493480" cy="6846401"/>
          </a:xfrm>
          <a:prstGeom prst="rect">
            <a:avLst/>
          </a:prstGeom>
        </p:spPr>
      </p:pic>
      <p:sp>
        <p:nvSpPr>
          <p:cNvPr id="2" name="Заголовок 1"/>
          <p:cNvSpPr>
            <a:spLocks noGrp="1"/>
          </p:cNvSpPr>
          <p:nvPr>
            <p:ph type="title"/>
          </p:nvPr>
        </p:nvSpPr>
        <p:spPr>
          <a:xfrm>
            <a:off x="699655" y="365125"/>
            <a:ext cx="10515600" cy="1325563"/>
          </a:xfrm>
        </p:spPr>
        <p:txBody>
          <a:bodyPr/>
          <a:lstStyle/>
          <a:p>
            <a:r>
              <a:rPr lang="uk-UA" dirty="0" smtClean="0">
                <a:solidFill>
                  <a:srgbClr val="0070C0"/>
                </a:solidFill>
                <a:latin typeface="Bad Script" panose="02000000000000000000" pitchFamily="2" charset="0"/>
              </a:rPr>
              <a:t>Основні напрямки роботи щодо підвищення показників рухової активності</a:t>
            </a:r>
            <a:endParaRPr lang="uk-UA" dirty="0">
              <a:solidFill>
                <a:srgbClr val="0070C0"/>
              </a:solidFill>
              <a:latin typeface="Bad Script" panose="02000000000000000000" pitchFamily="2" charset="0"/>
            </a:endParaRPr>
          </a:p>
        </p:txBody>
      </p:sp>
      <p:sp>
        <p:nvSpPr>
          <p:cNvPr id="3" name="Місце для вмісту 2"/>
          <p:cNvSpPr>
            <a:spLocks noGrp="1"/>
          </p:cNvSpPr>
          <p:nvPr>
            <p:ph idx="1"/>
          </p:nvPr>
        </p:nvSpPr>
        <p:spPr>
          <a:xfrm>
            <a:off x="607291" y="1690688"/>
            <a:ext cx="9940636" cy="5070763"/>
          </a:xfrm>
        </p:spPr>
        <p:txBody>
          <a:bodyPr>
            <a:normAutofit fontScale="92500"/>
          </a:bodyPr>
          <a:lstStyle/>
          <a:p>
            <a:pPr>
              <a:buFont typeface="Wingdings" panose="05000000000000000000" pitchFamily="2" charset="2"/>
              <a:buChar char="v"/>
            </a:pPr>
            <a:r>
              <a:rPr lang="uk-UA" dirty="0" smtClean="0">
                <a:latin typeface="Artemis cursive" panose="02000504080000090003" pitchFamily="2" charset="0"/>
              </a:rPr>
              <a:t>Ознайомлено учнів з інформацією про важливість фізичного навантаження  для здорового зростання всіх школярів. (Мінімум 60 хвилин фізичних </a:t>
            </a:r>
            <a:r>
              <a:rPr lang="uk-UA" dirty="0" err="1" smtClean="0">
                <a:latin typeface="Artemis cursive" panose="02000504080000090003" pitchFamily="2" charset="0"/>
              </a:rPr>
              <a:t>активностей</a:t>
            </a:r>
            <a:r>
              <a:rPr lang="uk-UA" dirty="0" smtClean="0">
                <a:latin typeface="Artemis cursive" panose="02000504080000090003" pitchFamily="2" charset="0"/>
              </a:rPr>
              <a:t> на день).</a:t>
            </a:r>
          </a:p>
          <a:p>
            <a:pPr>
              <a:buFont typeface="Wingdings" panose="05000000000000000000" pitchFamily="2" charset="2"/>
              <a:buChar char="v"/>
            </a:pPr>
            <a:r>
              <a:rPr lang="uk-UA" dirty="0" smtClean="0">
                <a:latin typeface="Artemis cursive" panose="02000504080000090003" pitchFamily="2" charset="0"/>
              </a:rPr>
              <a:t>Запроваджено «Веселі перерви» для учнів початкових класів.</a:t>
            </a:r>
          </a:p>
          <a:p>
            <a:pPr>
              <a:buFont typeface="Wingdings" panose="05000000000000000000" pitchFamily="2" charset="2"/>
              <a:buChar char="v"/>
            </a:pPr>
            <a:r>
              <a:rPr lang="uk-UA" dirty="0" smtClean="0">
                <a:latin typeface="Artemis cursive" panose="02000504080000090003" pitchFamily="2" charset="0"/>
              </a:rPr>
              <a:t>Залучено учнів 5-11 класів до проведення Тижня легкої атлетики.</a:t>
            </a:r>
          </a:p>
          <a:p>
            <a:pPr>
              <a:buFont typeface="Wingdings" panose="05000000000000000000" pitchFamily="2" charset="2"/>
              <a:buChar char="v"/>
            </a:pPr>
            <a:r>
              <a:rPr lang="uk-UA" dirty="0" smtClean="0">
                <a:latin typeface="Artemis cursive" panose="02000504080000090003" pitchFamily="2" charset="0"/>
              </a:rPr>
              <a:t>Започатковано функціонування </a:t>
            </a:r>
            <a:r>
              <a:rPr lang="uk-UA" dirty="0" smtClean="0">
                <a:latin typeface="Artemis cursive" panose="02000504080000090003" pitchFamily="2" charset="0"/>
              </a:rPr>
              <a:t>Книги </a:t>
            </a:r>
            <a:r>
              <a:rPr lang="uk-UA" dirty="0">
                <a:latin typeface="Artemis cursive" panose="02000504080000090003" pitchFamily="2" charset="0"/>
              </a:rPr>
              <a:t>р</a:t>
            </a:r>
            <a:r>
              <a:rPr lang="uk-UA" dirty="0" smtClean="0">
                <a:latin typeface="Artemis cursive" panose="02000504080000090003" pitchFamily="2" charset="0"/>
              </a:rPr>
              <a:t>екордів </a:t>
            </a:r>
            <a:r>
              <a:rPr lang="uk-UA" dirty="0" smtClean="0">
                <a:latin typeface="Artemis cursive" panose="02000504080000090003" pitchFamily="2" charset="0"/>
              </a:rPr>
              <a:t>Козацької республіки.</a:t>
            </a:r>
          </a:p>
          <a:p>
            <a:pPr>
              <a:buFont typeface="Wingdings" panose="05000000000000000000" pitchFamily="2" charset="2"/>
              <a:buChar char="v"/>
            </a:pPr>
            <a:r>
              <a:rPr lang="uk-UA" dirty="0" smtClean="0">
                <a:latin typeface="Artemis cursive" panose="02000504080000090003" pitchFamily="2" charset="0"/>
              </a:rPr>
              <a:t>Організовано пропагування здорового, активного способу  життя за допомогою конкуру відеороликів «Не лінуйся – рухайся!»</a:t>
            </a:r>
          </a:p>
          <a:p>
            <a:pPr>
              <a:buFont typeface="Wingdings" panose="05000000000000000000" pitchFamily="2" charset="2"/>
              <a:buChar char="v"/>
            </a:pPr>
            <a:r>
              <a:rPr lang="uk-UA" dirty="0" smtClean="0">
                <a:latin typeface="Artemis cursive" panose="02000504080000090003" pitchFamily="2" charset="0"/>
              </a:rPr>
              <a:t>Залучено учнів до участі у  </a:t>
            </a:r>
            <a:r>
              <a:rPr lang="uk-UA" dirty="0" err="1" smtClean="0">
                <a:latin typeface="Artemis cursive" panose="02000504080000090003" pitchFamily="2" charset="0"/>
              </a:rPr>
              <a:t>челенджі</a:t>
            </a:r>
            <a:r>
              <a:rPr lang="uk-UA" dirty="0" smtClean="0">
                <a:latin typeface="Artemis cursive" panose="02000504080000090003" pitchFamily="2" charset="0"/>
              </a:rPr>
              <a:t> «Фанова </a:t>
            </a:r>
            <a:r>
              <a:rPr lang="uk-UA" dirty="0" err="1" smtClean="0">
                <a:latin typeface="Artemis cursive" panose="02000504080000090003" pitchFamily="2" charset="0"/>
              </a:rPr>
              <a:t>руханка</a:t>
            </a:r>
            <a:r>
              <a:rPr lang="uk-UA" dirty="0" smtClean="0">
                <a:latin typeface="Artemis cursive" panose="02000504080000090003" pitchFamily="2" charset="0"/>
              </a:rPr>
              <a:t>»</a:t>
            </a:r>
          </a:p>
          <a:p>
            <a:pPr>
              <a:buFont typeface="Wingdings" panose="05000000000000000000" pitchFamily="2" charset="2"/>
              <a:buChar char="v"/>
            </a:pPr>
            <a:endParaRPr lang="uk-UA" dirty="0"/>
          </a:p>
        </p:txBody>
      </p:sp>
    </p:spTree>
    <p:extLst>
      <p:ext uri="{BB962C8B-B14F-4D97-AF65-F5344CB8AC3E}">
        <p14:creationId xmlns:p14="http://schemas.microsoft.com/office/powerpoint/2010/main" val="4132129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7447" y="77921"/>
            <a:ext cx="10515600" cy="1325563"/>
          </a:xfrm>
        </p:spPr>
        <p:txBody>
          <a:bodyPr/>
          <a:lstStyle/>
          <a:p>
            <a:r>
              <a:rPr lang="uk-UA" dirty="0" smtClean="0">
                <a:solidFill>
                  <a:srgbClr val="0070C0"/>
                </a:solidFill>
                <a:latin typeface="Bad Script" panose="02000000000000000000" pitchFamily="2" charset="0"/>
              </a:rPr>
              <a:t>Засновано Книгу рекордів Козацької республіки</a:t>
            </a:r>
            <a:endParaRPr lang="uk-UA" dirty="0"/>
          </a:p>
        </p:txBody>
      </p:sp>
      <p:pic>
        <p:nvPicPr>
          <p:cNvPr id="10" name="Місце для вмісту 3"/>
          <p:cNvPicPr>
            <a:picLocks noChangeAspect="1"/>
          </p:cNvPicPr>
          <p:nvPr/>
        </p:nvPicPr>
        <p:blipFill>
          <a:blip r:embed="rId2"/>
          <a:stretch>
            <a:fillRect/>
          </a:stretch>
        </p:blipFill>
        <p:spPr>
          <a:xfrm>
            <a:off x="9696532" y="0"/>
            <a:ext cx="2495468" cy="6847321"/>
          </a:xfrm>
          <a:prstGeom prst="rect">
            <a:avLst/>
          </a:prstGeom>
        </p:spPr>
      </p:pic>
      <p:pic>
        <p:nvPicPr>
          <p:cNvPr id="4" name="Місце для вмісту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20711" y="1690688"/>
            <a:ext cx="5962650" cy="4095750"/>
          </a:xfrm>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47222" y="4104684"/>
            <a:ext cx="1937742" cy="2583656"/>
          </a:xfrm>
          <a:prstGeom prst="rect">
            <a:avLst/>
          </a:prstGeom>
        </p:spPr>
      </p:pic>
      <p:pic>
        <p:nvPicPr>
          <p:cNvPr id="7" name="Рисунок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1645" y="4104684"/>
            <a:ext cx="1925205" cy="2566940"/>
          </a:xfrm>
          <a:prstGeom prst="rect">
            <a:avLst/>
          </a:prstGeom>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1645" y="1403484"/>
            <a:ext cx="1922317" cy="2563090"/>
          </a:xfrm>
          <a:prstGeom prst="rect">
            <a:avLst/>
          </a:prstGeom>
        </p:spPr>
      </p:pic>
      <p:pic>
        <p:nvPicPr>
          <p:cNvPr id="9" name="Рисунок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47222" y="1403484"/>
            <a:ext cx="1937742" cy="2583656"/>
          </a:xfrm>
          <a:prstGeom prst="rect">
            <a:avLst/>
          </a:prstGeom>
        </p:spPr>
      </p:pic>
    </p:spTree>
    <p:extLst>
      <p:ext uri="{BB962C8B-B14F-4D97-AF65-F5344CB8AC3E}">
        <p14:creationId xmlns:p14="http://schemas.microsoft.com/office/powerpoint/2010/main" val="2533489294"/>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189</Words>
  <Application>Microsoft Office PowerPoint</Application>
  <PresentationFormat>Широкий екран</PresentationFormat>
  <Paragraphs>27</Paragraphs>
  <Slides>9</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9</vt:i4>
      </vt:variant>
    </vt:vector>
  </HeadingPairs>
  <TitlesOfParts>
    <vt:vector size="17" baseType="lpstr">
      <vt:lpstr>Arial</vt:lpstr>
      <vt:lpstr>Artemis cursive</vt:lpstr>
      <vt:lpstr>Bad Script</vt:lpstr>
      <vt:lpstr>Calibri</vt:lpstr>
      <vt:lpstr>Calibri Light</vt:lpstr>
      <vt:lpstr>Constantia</vt:lpstr>
      <vt:lpstr>Wingdings</vt:lpstr>
      <vt:lpstr>Тема Office</vt:lpstr>
      <vt:lpstr>Моніторинг дослідження фізичних активностей учнів Козацького НВК  «ЗОШ І-ІІІ ст. - ДНЗ»</vt:lpstr>
      <vt:lpstr>Результати вхідного тестування Всеукраїнської програми «Healthy Schools: заради здорових і радісних школярів»</vt:lpstr>
      <vt:lpstr>Як часто ти займаєшся спортом?</vt:lpstr>
      <vt:lpstr>Ти ведеш активний спосіб життя?</vt:lpstr>
      <vt:lpstr>Чи подобаються тобі уроки фізкультури у школі?</vt:lpstr>
      <vt:lpstr>Чи подобається тобі займатися спортом?</vt:lpstr>
      <vt:lpstr>За результатами тестування можемо зробити висновок, що більшість учнів люблять займатися спортом, залюбки відвідують уроки фізкультури. Проте, значній кількісті дітей  не вистачає сили  волі щоб ранкову руханку робити регулярно. Тож всім нам є над чим попрацювати!</vt:lpstr>
      <vt:lpstr>Основні напрямки роботи щодо підвищення показників рухової активності</vt:lpstr>
      <vt:lpstr>Засновано Книгу рекордів Козацької республіки</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Моніторинг дослідження фізичних активностей учнів Козацького НВК  «ЗОШ І-ІІІ ст. - ДНЗ»</dc:title>
  <dc:creator>rozumniki</dc:creator>
  <cp:lastModifiedBy>rozumniki</cp:lastModifiedBy>
  <cp:revision>13</cp:revision>
  <dcterms:created xsi:type="dcterms:W3CDTF">2020-11-23T09:36:53Z</dcterms:created>
  <dcterms:modified xsi:type="dcterms:W3CDTF">2020-11-24T09:12:01Z</dcterms:modified>
</cp:coreProperties>
</file>